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6"/>
  </p:notesMasterIdLst>
  <p:handoutMasterIdLst>
    <p:handoutMasterId r:id="rId137"/>
  </p:handoutMasterIdLst>
  <p:sldIdLst>
    <p:sldId id="256" r:id="rId2"/>
    <p:sldId id="258" r:id="rId3"/>
    <p:sldId id="273" r:id="rId4"/>
    <p:sldId id="277" r:id="rId5"/>
    <p:sldId id="369" r:id="rId6"/>
    <p:sldId id="370" r:id="rId7"/>
    <p:sldId id="371" r:id="rId8"/>
    <p:sldId id="368" r:id="rId9"/>
    <p:sldId id="367" r:id="rId10"/>
    <p:sldId id="390" r:id="rId11"/>
    <p:sldId id="377" r:id="rId12"/>
    <p:sldId id="378" r:id="rId13"/>
    <p:sldId id="379" r:id="rId14"/>
    <p:sldId id="380" r:id="rId15"/>
    <p:sldId id="381" r:id="rId16"/>
    <p:sldId id="382" r:id="rId17"/>
    <p:sldId id="343" r:id="rId18"/>
    <p:sldId id="278" r:id="rId19"/>
    <p:sldId id="394" r:id="rId20"/>
    <p:sldId id="272" r:id="rId21"/>
    <p:sldId id="372" r:id="rId22"/>
    <p:sldId id="373" r:id="rId23"/>
    <p:sldId id="374" r:id="rId24"/>
    <p:sldId id="375" r:id="rId25"/>
    <p:sldId id="388" r:id="rId26"/>
    <p:sldId id="389" r:id="rId27"/>
    <p:sldId id="392" r:id="rId28"/>
    <p:sldId id="391" r:id="rId29"/>
    <p:sldId id="393" r:id="rId30"/>
    <p:sldId id="292" r:id="rId31"/>
    <p:sldId id="384" r:id="rId32"/>
    <p:sldId id="385" r:id="rId33"/>
    <p:sldId id="395" r:id="rId34"/>
    <p:sldId id="386" r:id="rId35"/>
    <p:sldId id="264" r:id="rId36"/>
    <p:sldId id="266" r:id="rId37"/>
    <p:sldId id="403" r:id="rId38"/>
    <p:sldId id="387" r:id="rId39"/>
    <p:sldId id="402" r:id="rId40"/>
    <p:sldId id="267" r:id="rId41"/>
    <p:sldId id="270" r:id="rId42"/>
    <p:sldId id="406" r:id="rId43"/>
    <p:sldId id="279" r:id="rId44"/>
    <p:sldId id="404" r:id="rId45"/>
    <p:sldId id="405" r:id="rId46"/>
    <p:sldId id="271" r:id="rId47"/>
    <p:sldId id="397" r:id="rId48"/>
    <p:sldId id="356" r:id="rId49"/>
    <p:sldId id="396" r:id="rId50"/>
    <p:sldId id="407" r:id="rId51"/>
    <p:sldId id="296" r:id="rId52"/>
    <p:sldId id="398" r:id="rId53"/>
    <p:sldId id="353" r:id="rId54"/>
    <p:sldId id="399" r:id="rId55"/>
    <p:sldId id="366" r:id="rId56"/>
    <p:sldId id="408" r:id="rId57"/>
    <p:sldId id="261" r:id="rId58"/>
    <p:sldId id="347" r:id="rId59"/>
    <p:sldId id="352" r:id="rId60"/>
    <p:sldId id="348" r:id="rId61"/>
    <p:sldId id="349" r:id="rId62"/>
    <p:sldId id="350" r:id="rId63"/>
    <p:sldId id="365" r:id="rId64"/>
    <p:sldId id="409" r:id="rId65"/>
    <p:sldId id="400" r:id="rId66"/>
    <p:sldId id="401" r:id="rId67"/>
    <p:sldId id="361" r:id="rId68"/>
    <p:sldId id="410" r:id="rId69"/>
    <p:sldId id="412" r:id="rId70"/>
    <p:sldId id="411" r:id="rId71"/>
    <p:sldId id="413" r:id="rId72"/>
    <p:sldId id="414" r:id="rId73"/>
    <p:sldId id="416" r:id="rId74"/>
    <p:sldId id="415" r:id="rId75"/>
    <p:sldId id="417" r:id="rId76"/>
    <p:sldId id="418" r:id="rId77"/>
    <p:sldId id="419" r:id="rId78"/>
    <p:sldId id="301" r:id="rId79"/>
    <p:sldId id="303" r:id="rId80"/>
    <p:sldId id="420" r:id="rId81"/>
    <p:sldId id="306" r:id="rId82"/>
    <p:sldId id="309" r:id="rId83"/>
    <p:sldId id="421" r:id="rId84"/>
    <p:sldId id="422" r:id="rId85"/>
    <p:sldId id="423" r:id="rId86"/>
    <p:sldId id="424" r:id="rId87"/>
    <p:sldId id="425" r:id="rId88"/>
    <p:sldId id="426" r:id="rId89"/>
    <p:sldId id="427" r:id="rId90"/>
    <p:sldId id="428" r:id="rId91"/>
    <p:sldId id="429" r:id="rId92"/>
    <p:sldId id="430" r:id="rId93"/>
    <p:sldId id="431" r:id="rId94"/>
    <p:sldId id="432" r:id="rId95"/>
    <p:sldId id="433" r:id="rId96"/>
    <p:sldId id="434" r:id="rId97"/>
    <p:sldId id="435" r:id="rId98"/>
    <p:sldId id="436" r:id="rId99"/>
    <p:sldId id="437" r:id="rId100"/>
    <p:sldId id="438" r:id="rId101"/>
    <p:sldId id="439" r:id="rId102"/>
    <p:sldId id="440" r:id="rId103"/>
    <p:sldId id="441" r:id="rId104"/>
    <p:sldId id="442" r:id="rId105"/>
    <p:sldId id="443" r:id="rId106"/>
    <p:sldId id="444" r:id="rId107"/>
    <p:sldId id="445" r:id="rId108"/>
    <p:sldId id="446" r:id="rId109"/>
    <p:sldId id="447" r:id="rId110"/>
    <p:sldId id="448" r:id="rId111"/>
    <p:sldId id="449" r:id="rId112"/>
    <p:sldId id="450" r:id="rId113"/>
    <p:sldId id="451" r:id="rId114"/>
    <p:sldId id="452" r:id="rId115"/>
    <p:sldId id="453" r:id="rId116"/>
    <p:sldId id="454" r:id="rId117"/>
    <p:sldId id="455" r:id="rId118"/>
    <p:sldId id="456" r:id="rId119"/>
    <p:sldId id="457" r:id="rId120"/>
    <p:sldId id="458" r:id="rId121"/>
    <p:sldId id="459" r:id="rId122"/>
    <p:sldId id="460" r:id="rId123"/>
    <p:sldId id="461" r:id="rId124"/>
    <p:sldId id="462" r:id="rId125"/>
    <p:sldId id="463" r:id="rId126"/>
    <p:sldId id="464" r:id="rId127"/>
    <p:sldId id="465" r:id="rId128"/>
    <p:sldId id="466" r:id="rId129"/>
    <p:sldId id="467" r:id="rId130"/>
    <p:sldId id="468" r:id="rId131"/>
    <p:sldId id="469" r:id="rId132"/>
    <p:sldId id="286" r:id="rId133"/>
    <p:sldId id="470" r:id="rId134"/>
    <p:sldId id="259"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49"/>
    <p:restoredTop sz="86992" autoAdjust="0"/>
  </p:normalViewPr>
  <p:slideViewPr>
    <p:cSldViewPr snapToGrid="0" snapToObjects="1">
      <p:cViewPr varScale="1">
        <p:scale>
          <a:sx n="100" d="100"/>
          <a:sy n="100" d="100"/>
        </p:scale>
        <p:origin x="192" y="3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notesMaster" Target="notesMasters/notesMaster1.xml"/><Relationship Id="rId137" Type="http://schemas.openxmlformats.org/officeDocument/2006/relationships/handoutMaster" Target="handoutMasters/handoutMaster1.xml"/><Relationship Id="rId138" Type="http://schemas.openxmlformats.org/officeDocument/2006/relationships/presProps" Target="presProps.xml"/><Relationship Id="rId13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theme" Target="theme/theme1.xml"/><Relationship Id="rId141" Type="http://schemas.openxmlformats.org/officeDocument/2006/relationships/tableStyles" Target="tableStyles.xml"/><Relationship Id="rId14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D812EA-B7FD-3842-AF61-1F68F60B7F29}" type="datetimeFigureOut">
              <a:rPr lang="en-US" smtClean="0"/>
              <a:t>8/11/17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13AE84-A682-C44C-8F05-01F378B32A8A}" type="slidenum">
              <a:rPr lang="en-US" smtClean="0"/>
              <a:t>‹#›</a:t>
            </a:fld>
            <a:endParaRPr lang="en-US"/>
          </a:p>
        </p:txBody>
      </p:sp>
    </p:spTree>
    <p:extLst>
      <p:ext uri="{BB962C8B-B14F-4D97-AF65-F5344CB8AC3E}">
        <p14:creationId xmlns:p14="http://schemas.microsoft.com/office/powerpoint/2010/main" val="223729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E1B1C-04DD-7445-BAD6-458E51E68381}" type="datetimeFigureOut">
              <a:rPr lang="en-US" smtClean="0"/>
              <a:t>8/11/17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D84D13-76B2-4444-8694-8C1B6AAC5B3F}" type="slidenum">
              <a:rPr lang="en-US" smtClean="0"/>
              <a:t>‹#›</a:t>
            </a:fld>
            <a:endParaRPr lang="en-US"/>
          </a:p>
        </p:txBody>
      </p:sp>
    </p:spTree>
    <p:extLst>
      <p:ext uri="{BB962C8B-B14F-4D97-AF65-F5344CB8AC3E}">
        <p14:creationId xmlns:p14="http://schemas.microsoft.com/office/powerpoint/2010/main" val="1770259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1</a:t>
            </a:fld>
            <a:endParaRPr lang="en-US"/>
          </a:p>
        </p:txBody>
      </p:sp>
    </p:spTree>
    <p:extLst>
      <p:ext uri="{BB962C8B-B14F-4D97-AF65-F5344CB8AC3E}">
        <p14:creationId xmlns:p14="http://schemas.microsoft.com/office/powerpoint/2010/main" val="2117240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18</a:t>
            </a:fld>
            <a:endParaRPr lang="en-US"/>
          </a:p>
        </p:txBody>
      </p:sp>
    </p:spTree>
    <p:extLst>
      <p:ext uri="{BB962C8B-B14F-4D97-AF65-F5344CB8AC3E}">
        <p14:creationId xmlns:p14="http://schemas.microsoft.com/office/powerpoint/2010/main" val="81940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20</a:t>
            </a:fld>
            <a:endParaRPr lang="en-US"/>
          </a:p>
        </p:txBody>
      </p:sp>
    </p:spTree>
    <p:extLst>
      <p:ext uri="{BB962C8B-B14F-4D97-AF65-F5344CB8AC3E}">
        <p14:creationId xmlns:p14="http://schemas.microsoft.com/office/powerpoint/2010/main" val="1792930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D84D13-76B2-4444-8694-8C1B6AAC5B3F}" type="slidenum">
              <a:rPr lang="en-US" smtClean="0"/>
              <a:t>21</a:t>
            </a:fld>
            <a:endParaRPr lang="en-US"/>
          </a:p>
        </p:txBody>
      </p:sp>
    </p:spTree>
    <p:extLst>
      <p:ext uri="{BB962C8B-B14F-4D97-AF65-F5344CB8AC3E}">
        <p14:creationId xmlns:p14="http://schemas.microsoft.com/office/powerpoint/2010/main" val="449750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D84D13-76B2-4444-8694-8C1B6AAC5B3F}" type="slidenum">
              <a:rPr lang="en-US" smtClean="0"/>
              <a:t>22</a:t>
            </a:fld>
            <a:endParaRPr lang="en-US"/>
          </a:p>
        </p:txBody>
      </p:sp>
    </p:spTree>
    <p:extLst>
      <p:ext uri="{BB962C8B-B14F-4D97-AF65-F5344CB8AC3E}">
        <p14:creationId xmlns:p14="http://schemas.microsoft.com/office/powerpoint/2010/main" val="698933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D84D13-76B2-4444-8694-8C1B6AAC5B3F}" type="slidenum">
              <a:rPr lang="en-US" smtClean="0"/>
              <a:t>23</a:t>
            </a:fld>
            <a:endParaRPr lang="en-US"/>
          </a:p>
        </p:txBody>
      </p:sp>
    </p:spTree>
    <p:extLst>
      <p:ext uri="{BB962C8B-B14F-4D97-AF65-F5344CB8AC3E}">
        <p14:creationId xmlns:p14="http://schemas.microsoft.com/office/powerpoint/2010/main" val="1550046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D84D13-76B2-4444-8694-8C1B6AAC5B3F}" type="slidenum">
              <a:rPr lang="en-US" smtClean="0"/>
              <a:t>24</a:t>
            </a:fld>
            <a:endParaRPr lang="en-US"/>
          </a:p>
        </p:txBody>
      </p:sp>
    </p:spTree>
    <p:extLst>
      <p:ext uri="{BB962C8B-B14F-4D97-AF65-F5344CB8AC3E}">
        <p14:creationId xmlns:p14="http://schemas.microsoft.com/office/powerpoint/2010/main" val="164828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Cover definitions, pros and cons</a:t>
            </a:r>
          </a:p>
        </p:txBody>
      </p:sp>
      <p:sp>
        <p:nvSpPr>
          <p:cNvPr id="4" name="Slide Number Placeholder 3"/>
          <p:cNvSpPr>
            <a:spLocks noGrp="1"/>
          </p:cNvSpPr>
          <p:nvPr>
            <p:ph type="sldNum" sz="quarter" idx="10"/>
          </p:nvPr>
        </p:nvSpPr>
        <p:spPr/>
        <p:txBody>
          <a:bodyPr/>
          <a:lstStyle/>
          <a:p>
            <a:fld id="{54D84D13-76B2-4444-8694-8C1B6AAC5B3F}" type="slidenum">
              <a:rPr lang="en-US" smtClean="0"/>
              <a:t>30</a:t>
            </a:fld>
            <a:endParaRPr lang="en-US"/>
          </a:p>
        </p:txBody>
      </p:sp>
    </p:spTree>
    <p:extLst>
      <p:ext uri="{BB962C8B-B14F-4D97-AF65-F5344CB8AC3E}">
        <p14:creationId xmlns:p14="http://schemas.microsoft.com/office/powerpoint/2010/main" val="122327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the highlights of each case study, with a particular emphasis on application</a:t>
            </a:r>
          </a:p>
        </p:txBody>
      </p:sp>
      <p:sp>
        <p:nvSpPr>
          <p:cNvPr id="4" name="Slide Number Placeholder 3"/>
          <p:cNvSpPr>
            <a:spLocks noGrp="1"/>
          </p:cNvSpPr>
          <p:nvPr>
            <p:ph type="sldNum" sz="quarter" idx="10"/>
          </p:nvPr>
        </p:nvSpPr>
        <p:spPr/>
        <p:txBody>
          <a:bodyPr/>
          <a:lstStyle/>
          <a:p>
            <a:fld id="{54D84D13-76B2-4444-8694-8C1B6AAC5B3F}" type="slidenum">
              <a:rPr lang="en-US" smtClean="0"/>
              <a:t>35</a:t>
            </a:fld>
            <a:endParaRPr lang="en-US"/>
          </a:p>
        </p:txBody>
      </p:sp>
    </p:spTree>
    <p:extLst>
      <p:ext uri="{BB962C8B-B14F-4D97-AF65-F5344CB8AC3E}">
        <p14:creationId xmlns:p14="http://schemas.microsoft.com/office/powerpoint/2010/main" val="355433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36</a:t>
            </a:fld>
            <a:endParaRPr lang="en-US"/>
          </a:p>
        </p:txBody>
      </p:sp>
    </p:spTree>
    <p:extLst>
      <p:ext uri="{BB962C8B-B14F-4D97-AF65-F5344CB8AC3E}">
        <p14:creationId xmlns:p14="http://schemas.microsoft.com/office/powerpoint/2010/main" val="1248264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37</a:t>
            </a:fld>
            <a:endParaRPr lang="en-US"/>
          </a:p>
        </p:txBody>
      </p:sp>
    </p:spTree>
    <p:extLst>
      <p:ext uri="{BB962C8B-B14F-4D97-AF65-F5344CB8AC3E}">
        <p14:creationId xmlns:p14="http://schemas.microsoft.com/office/powerpoint/2010/main" val="69466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2</a:t>
            </a:fld>
            <a:endParaRPr lang="en-US"/>
          </a:p>
        </p:txBody>
      </p:sp>
    </p:spTree>
    <p:extLst>
      <p:ext uri="{BB962C8B-B14F-4D97-AF65-F5344CB8AC3E}">
        <p14:creationId xmlns:p14="http://schemas.microsoft.com/office/powerpoint/2010/main" val="650044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 some references to show which ones use base, which ones use graph</a:t>
            </a:r>
          </a:p>
        </p:txBody>
      </p:sp>
      <p:sp>
        <p:nvSpPr>
          <p:cNvPr id="4" name="Slide Number Placeholder 3"/>
          <p:cNvSpPr>
            <a:spLocks noGrp="1"/>
          </p:cNvSpPr>
          <p:nvPr>
            <p:ph type="sldNum" sz="quarter" idx="10"/>
          </p:nvPr>
        </p:nvSpPr>
        <p:spPr/>
        <p:txBody>
          <a:bodyPr/>
          <a:lstStyle/>
          <a:p>
            <a:fld id="{54D84D13-76B2-4444-8694-8C1B6AAC5B3F}" type="slidenum">
              <a:rPr lang="en-US" smtClean="0"/>
              <a:t>40</a:t>
            </a:fld>
            <a:endParaRPr lang="en-US"/>
          </a:p>
        </p:txBody>
      </p:sp>
    </p:spTree>
    <p:extLst>
      <p:ext uri="{BB962C8B-B14F-4D97-AF65-F5344CB8AC3E}">
        <p14:creationId xmlns:p14="http://schemas.microsoft.com/office/powerpoint/2010/main" val="2423978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and the next two slides are extremely text heavy. May want to break it up and use examples</a:t>
            </a:r>
          </a:p>
        </p:txBody>
      </p:sp>
      <p:sp>
        <p:nvSpPr>
          <p:cNvPr id="4" name="Slide Number Placeholder 3"/>
          <p:cNvSpPr>
            <a:spLocks noGrp="1"/>
          </p:cNvSpPr>
          <p:nvPr>
            <p:ph type="sldNum" sz="quarter" idx="10"/>
          </p:nvPr>
        </p:nvSpPr>
        <p:spPr/>
        <p:txBody>
          <a:bodyPr/>
          <a:lstStyle/>
          <a:p>
            <a:fld id="{54D84D13-76B2-4444-8694-8C1B6AAC5B3F}" type="slidenum">
              <a:rPr lang="en-US" smtClean="0"/>
              <a:t>41</a:t>
            </a:fld>
            <a:endParaRPr lang="en-US"/>
          </a:p>
        </p:txBody>
      </p:sp>
    </p:spTree>
    <p:extLst>
      <p:ext uri="{BB962C8B-B14F-4D97-AF65-F5344CB8AC3E}">
        <p14:creationId xmlns:p14="http://schemas.microsoft.com/office/powerpoint/2010/main" val="264222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43</a:t>
            </a:fld>
            <a:endParaRPr lang="en-US"/>
          </a:p>
        </p:txBody>
      </p:sp>
    </p:spTree>
    <p:extLst>
      <p:ext uri="{BB962C8B-B14F-4D97-AF65-F5344CB8AC3E}">
        <p14:creationId xmlns:p14="http://schemas.microsoft.com/office/powerpoint/2010/main" val="80595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46</a:t>
            </a:fld>
            <a:endParaRPr lang="en-US"/>
          </a:p>
        </p:txBody>
      </p:sp>
    </p:spTree>
    <p:extLst>
      <p:ext uri="{BB962C8B-B14F-4D97-AF65-F5344CB8AC3E}">
        <p14:creationId xmlns:p14="http://schemas.microsoft.com/office/powerpoint/2010/main" val="1521953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D84D13-76B2-4444-8694-8C1B6AAC5B3F}" type="slidenum">
              <a:rPr lang="en-US" smtClean="0"/>
              <a:t>48</a:t>
            </a:fld>
            <a:endParaRPr lang="en-US"/>
          </a:p>
        </p:txBody>
      </p:sp>
    </p:spTree>
    <p:extLst>
      <p:ext uri="{BB962C8B-B14F-4D97-AF65-F5344CB8AC3E}">
        <p14:creationId xmlns:p14="http://schemas.microsoft.com/office/powerpoint/2010/main" val="1747577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D84D13-76B2-4444-8694-8C1B6AAC5B3F}" type="slidenum">
              <a:rPr lang="en-US" smtClean="0"/>
              <a:t>49</a:t>
            </a:fld>
            <a:endParaRPr lang="en-US"/>
          </a:p>
        </p:txBody>
      </p:sp>
    </p:spTree>
    <p:extLst>
      <p:ext uri="{BB962C8B-B14F-4D97-AF65-F5344CB8AC3E}">
        <p14:creationId xmlns:p14="http://schemas.microsoft.com/office/powerpoint/2010/main" val="1918188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51</a:t>
            </a:fld>
            <a:endParaRPr lang="en-US"/>
          </a:p>
        </p:txBody>
      </p:sp>
    </p:spTree>
    <p:extLst>
      <p:ext uri="{BB962C8B-B14F-4D97-AF65-F5344CB8AC3E}">
        <p14:creationId xmlns:p14="http://schemas.microsoft.com/office/powerpoint/2010/main" val="349283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52</a:t>
            </a:fld>
            <a:endParaRPr lang="en-US"/>
          </a:p>
        </p:txBody>
      </p:sp>
    </p:spTree>
    <p:extLst>
      <p:ext uri="{BB962C8B-B14F-4D97-AF65-F5344CB8AC3E}">
        <p14:creationId xmlns:p14="http://schemas.microsoft.com/office/powerpoint/2010/main" val="136468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57</a:t>
            </a:fld>
            <a:endParaRPr lang="en-US"/>
          </a:p>
        </p:txBody>
      </p:sp>
    </p:spTree>
    <p:extLst>
      <p:ext uri="{BB962C8B-B14F-4D97-AF65-F5344CB8AC3E}">
        <p14:creationId xmlns:p14="http://schemas.microsoft.com/office/powerpoint/2010/main" val="1329262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DEB823B6-8BB3-8E4A-BC13-C80A04118FEF}" type="datetime1">
              <a:rPr lang="en-US" sz="1200" b="0">
                <a:solidFill>
                  <a:schemeClr val="bg1"/>
                </a:solidFill>
                <a:latin typeface="Palatino" charset="0"/>
              </a:rPr>
              <a:pPr/>
              <a:t>8/11/17</a:t>
            </a:fld>
            <a:endParaRPr lang="en-US" sz="1200" b="0">
              <a:solidFill>
                <a:schemeClr val="bg1"/>
              </a:solidFill>
              <a:latin typeface="Palatino" charset="0"/>
            </a:endParaRPr>
          </a:p>
        </p:txBody>
      </p:sp>
      <p:sp>
        <p:nvSpPr>
          <p:cNvPr id="4096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A622B568-AD50-FA4C-8F14-ED37651BD003}" type="slidenum">
              <a:rPr lang="en-US" sz="1200" b="0">
                <a:solidFill>
                  <a:schemeClr val="bg1"/>
                </a:solidFill>
                <a:latin typeface="Palatino" charset="0"/>
              </a:rPr>
              <a:pPr/>
              <a:t>58</a:t>
            </a:fld>
            <a:endParaRPr lang="en-US" sz="1200" b="0">
              <a:solidFill>
                <a:schemeClr val="bg1"/>
              </a:solidFill>
              <a:latin typeface="Palatino"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Times New Roman" charset="0"/>
            </a:endParaRPr>
          </a:p>
        </p:txBody>
      </p:sp>
    </p:spTree>
    <p:extLst>
      <p:ext uri="{BB962C8B-B14F-4D97-AF65-F5344CB8AC3E}">
        <p14:creationId xmlns:p14="http://schemas.microsoft.com/office/powerpoint/2010/main" val="202854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3</a:t>
            </a:fld>
            <a:endParaRPr lang="en-US"/>
          </a:p>
        </p:txBody>
      </p:sp>
    </p:spTree>
    <p:extLst>
      <p:ext uri="{BB962C8B-B14F-4D97-AF65-F5344CB8AC3E}">
        <p14:creationId xmlns:p14="http://schemas.microsoft.com/office/powerpoint/2010/main" val="1043405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DEB52E58-4680-2345-8D59-4D7965713FCC}" type="datetime1">
              <a:rPr lang="en-US" sz="1200" b="0">
                <a:solidFill>
                  <a:schemeClr val="bg1"/>
                </a:solidFill>
                <a:latin typeface="Palatino" charset="0"/>
              </a:rPr>
              <a:pPr/>
              <a:t>8/11/17</a:t>
            </a:fld>
            <a:endParaRPr lang="en-US" sz="1200" b="0">
              <a:solidFill>
                <a:schemeClr val="bg1"/>
              </a:solidFill>
              <a:latin typeface="Palatino" charset="0"/>
            </a:endParaRPr>
          </a:p>
        </p:txBody>
      </p:sp>
      <p:sp>
        <p:nvSpPr>
          <p:cNvPr id="4301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79D9F4AF-9A93-524C-8932-4B1F02391F54}" type="slidenum">
              <a:rPr lang="en-US" sz="1200" b="0">
                <a:solidFill>
                  <a:schemeClr val="bg1"/>
                </a:solidFill>
                <a:latin typeface="Palatino" charset="0"/>
              </a:rPr>
              <a:pPr/>
              <a:t>60</a:t>
            </a:fld>
            <a:endParaRPr lang="en-US" sz="1200" b="0">
              <a:solidFill>
                <a:schemeClr val="bg1"/>
              </a:solidFill>
              <a:latin typeface="Palatino" charset="0"/>
            </a:endParaRPr>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Times New Roman" charset="0"/>
            </a:endParaRPr>
          </a:p>
        </p:txBody>
      </p:sp>
    </p:spTree>
    <p:extLst>
      <p:ext uri="{BB962C8B-B14F-4D97-AF65-F5344CB8AC3E}">
        <p14:creationId xmlns:p14="http://schemas.microsoft.com/office/powerpoint/2010/main" val="1771419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AD81C03A-E8EF-C247-8469-3077C379AA8B}" type="datetime1">
              <a:rPr lang="en-US" sz="1200" b="0">
                <a:solidFill>
                  <a:schemeClr val="bg1"/>
                </a:solidFill>
                <a:latin typeface="Palatino" charset="0"/>
              </a:rPr>
              <a:pPr/>
              <a:t>8/11/17</a:t>
            </a:fld>
            <a:endParaRPr lang="en-US" sz="1200" b="0">
              <a:solidFill>
                <a:schemeClr val="bg1"/>
              </a:solidFill>
              <a:latin typeface="Palatino" charset="0"/>
            </a:endParaRPr>
          </a:p>
        </p:txBody>
      </p:sp>
      <p:sp>
        <p:nvSpPr>
          <p:cNvPr id="4505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189EA256-C0FD-5B40-BF46-ACA02176A618}" type="slidenum">
              <a:rPr lang="en-US" sz="1200" b="0">
                <a:solidFill>
                  <a:schemeClr val="bg1"/>
                </a:solidFill>
                <a:latin typeface="Palatino" charset="0"/>
              </a:rPr>
              <a:pPr/>
              <a:t>61</a:t>
            </a:fld>
            <a:endParaRPr lang="en-US" sz="1200" b="0">
              <a:solidFill>
                <a:schemeClr val="bg1"/>
              </a:solidFill>
              <a:latin typeface="Palatino" charset="0"/>
            </a:endParaRPr>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Times New Roman" charset="0"/>
            </a:endParaRPr>
          </a:p>
        </p:txBody>
      </p:sp>
    </p:spTree>
    <p:extLst>
      <p:ext uri="{BB962C8B-B14F-4D97-AF65-F5344CB8AC3E}">
        <p14:creationId xmlns:p14="http://schemas.microsoft.com/office/powerpoint/2010/main" val="1831664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81643BE1-F110-124B-AF42-9AEBC332225C}" type="datetime1">
              <a:rPr lang="en-US" sz="1200" b="0">
                <a:solidFill>
                  <a:schemeClr val="bg1"/>
                </a:solidFill>
                <a:latin typeface="Palatino" charset="0"/>
              </a:rPr>
              <a:pPr/>
              <a:t>8/11/17</a:t>
            </a:fld>
            <a:endParaRPr lang="en-US" sz="1200" b="0">
              <a:solidFill>
                <a:schemeClr val="bg1"/>
              </a:solidFill>
              <a:latin typeface="Palatino" charset="0"/>
            </a:endParaRPr>
          </a:p>
        </p:txBody>
      </p:sp>
      <p:sp>
        <p:nvSpPr>
          <p:cNvPr id="4710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E99DDFF6-F287-6A41-9504-A7C95F68DA7F}" type="slidenum">
              <a:rPr lang="en-US" sz="1200" b="0">
                <a:solidFill>
                  <a:schemeClr val="bg1"/>
                </a:solidFill>
                <a:latin typeface="Palatino" charset="0"/>
              </a:rPr>
              <a:pPr/>
              <a:t>62</a:t>
            </a:fld>
            <a:endParaRPr lang="en-US" sz="1200" b="0">
              <a:solidFill>
                <a:schemeClr val="bg1"/>
              </a:solidFill>
              <a:latin typeface="Palatino"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rPr>
              <a:t>How complicated a modeling technique will you have to use?</a:t>
            </a:r>
          </a:p>
          <a:p>
            <a:endParaRPr lang="en-US">
              <a:latin typeface="Times New Roman" charset="0"/>
            </a:endParaRPr>
          </a:p>
        </p:txBody>
      </p:sp>
    </p:spTree>
    <p:extLst>
      <p:ext uri="{BB962C8B-B14F-4D97-AF65-F5344CB8AC3E}">
        <p14:creationId xmlns:p14="http://schemas.microsoft.com/office/powerpoint/2010/main" val="577382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http://52.36.12.77:8091/</a:t>
            </a:r>
            <a:r>
              <a:rPr lang="en-US" dirty="0" err="1" smtClean="0"/>
              <a:t>entity.html?domain</a:t>
            </a:r>
            <a:r>
              <a:rPr lang="en-US" dirty="0" smtClean="0"/>
              <a:t>=</a:t>
            </a:r>
            <a:r>
              <a:rPr lang="en-US" dirty="0" err="1" smtClean="0"/>
              <a:t>sec_domain&amp;id</a:t>
            </a:r>
            <a:r>
              <a:rPr lang="en-US" dirty="0" smtClean="0"/>
              <a:t>=</a:t>
            </a:r>
            <a:r>
              <a:rPr lang="en-US" dirty="0" err="1" smtClean="0"/>
              <a:t>lgyv&amp;type</a:t>
            </a:r>
            <a:r>
              <a:rPr lang="en-US" dirty="0" smtClean="0"/>
              <a:t>=</a:t>
            </a:r>
            <a:r>
              <a:rPr lang="en-US" dirty="0" err="1" smtClean="0"/>
              <a:t>stock_ticker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http://52.36.12.77:8091/</a:t>
            </a:r>
            <a:r>
              <a:rPr lang="en-US" dirty="0" err="1" smtClean="0"/>
              <a:t>entity.html?domain</a:t>
            </a:r>
            <a:r>
              <a:rPr lang="en-US" dirty="0" smtClean="0"/>
              <a:t>=</a:t>
            </a:r>
            <a:r>
              <a:rPr lang="en-US" dirty="0" err="1" smtClean="0"/>
              <a:t>sec_domain&amp;id</a:t>
            </a:r>
            <a:r>
              <a:rPr lang="en-US" dirty="0" smtClean="0"/>
              <a:t>=dg%20penny%20picks&amp;type=</a:t>
            </a:r>
            <a:r>
              <a:rPr lang="en-US" dirty="0" err="1" smtClean="0"/>
              <a:t>promoter_name</a:t>
            </a:r>
            <a:endParaRPr lang="en-US" dirty="0" smtClean="0"/>
          </a:p>
          <a:p>
            <a:r>
              <a:rPr lang="en-US" dirty="0" smtClean="0"/>
              <a:t>search for “act now” find ticker “LGYV”</a:t>
            </a:r>
            <a:endParaRPr lang="en-US" dirty="0"/>
          </a:p>
        </p:txBody>
      </p:sp>
      <p:sp>
        <p:nvSpPr>
          <p:cNvPr id="4" name="Slide Number Placeholder 3"/>
          <p:cNvSpPr>
            <a:spLocks noGrp="1"/>
          </p:cNvSpPr>
          <p:nvPr>
            <p:ph type="sldNum" sz="quarter" idx="10"/>
          </p:nvPr>
        </p:nvSpPr>
        <p:spPr/>
        <p:txBody>
          <a:bodyPr/>
          <a:lstStyle/>
          <a:p>
            <a:fld id="{54D84D13-76B2-4444-8694-8C1B6AAC5B3F}" type="slidenum">
              <a:rPr lang="en-US" smtClean="0"/>
              <a:t>72</a:t>
            </a:fld>
            <a:endParaRPr lang="en-US"/>
          </a:p>
        </p:txBody>
      </p:sp>
    </p:spTree>
    <p:extLst>
      <p:ext uri="{BB962C8B-B14F-4D97-AF65-F5344CB8AC3E}">
        <p14:creationId xmlns:p14="http://schemas.microsoft.com/office/powerpoint/2010/main" val="1621550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78</a:t>
            </a:fld>
            <a:endParaRPr lang="en-US"/>
          </a:p>
        </p:txBody>
      </p:sp>
    </p:spTree>
    <p:extLst>
      <p:ext uri="{BB962C8B-B14F-4D97-AF65-F5344CB8AC3E}">
        <p14:creationId xmlns:p14="http://schemas.microsoft.com/office/powerpoint/2010/main" val="456088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79</a:t>
            </a:fld>
            <a:endParaRPr lang="en-US"/>
          </a:p>
        </p:txBody>
      </p:sp>
    </p:spTree>
    <p:extLst>
      <p:ext uri="{BB962C8B-B14F-4D97-AF65-F5344CB8AC3E}">
        <p14:creationId xmlns:p14="http://schemas.microsoft.com/office/powerpoint/2010/main" val="445075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81</a:t>
            </a:fld>
            <a:endParaRPr lang="en-US"/>
          </a:p>
        </p:txBody>
      </p:sp>
    </p:spTree>
    <p:extLst>
      <p:ext uri="{BB962C8B-B14F-4D97-AF65-F5344CB8AC3E}">
        <p14:creationId xmlns:p14="http://schemas.microsoft.com/office/powerpoint/2010/main" val="1700014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82</a:t>
            </a:fld>
            <a:endParaRPr lang="en-US"/>
          </a:p>
        </p:txBody>
      </p:sp>
    </p:spTree>
    <p:extLst>
      <p:ext uri="{BB962C8B-B14F-4D97-AF65-F5344CB8AC3E}">
        <p14:creationId xmlns:p14="http://schemas.microsoft.com/office/powerpoint/2010/main" val="27704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list some acknowledgements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20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100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4</a:t>
            </a:fld>
            <a:endParaRPr lang="en-US"/>
          </a:p>
        </p:txBody>
      </p:sp>
    </p:spTree>
    <p:extLst>
      <p:ext uri="{BB962C8B-B14F-4D97-AF65-F5344CB8AC3E}">
        <p14:creationId xmlns:p14="http://schemas.microsoft.com/office/powerpoint/2010/main" val="170625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list some acknowledgements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719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citations, links</a:t>
            </a:r>
          </a:p>
        </p:txBody>
      </p:sp>
      <p:sp>
        <p:nvSpPr>
          <p:cNvPr id="4" name="Slide Number Placeholder 3"/>
          <p:cNvSpPr>
            <a:spLocks noGrp="1"/>
          </p:cNvSpPr>
          <p:nvPr>
            <p:ph type="sldNum" sz="quarter" idx="10"/>
          </p:nvPr>
        </p:nvSpPr>
        <p:spPr/>
        <p:txBody>
          <a:bodyPr/>
          <a:lstStyle/>
          <a:p>
            <a:fld id="{6C38C7D0-EC56-431A-AEA3-A06198024F0B}" type="slidenum">
              <a:rPr lang="en-US" smtClean="0"/>
              <a:t>91</a:t>
            </a:fld>
            <a:endParaRPr lang="en-US"/>
          </a:p>
        </p:txBody>
      </p:sp>
    </p:spTree>
    <p:extLst>
      <p:ext uri="{BB962C8B-B14F-4D97-AF65-F5344CB8AC3E}">
        <p14:creationId xmlns:p14="http://schemas.microsoft.com/office/powerpoint/2010/main" val="15792590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Too busy perhaps?</a:t>
            </a:r>
          </a:p>
        </p:txBody>
      </p:sp>
      <p:sp>
        <p:nvSpPr>
          <p:cNvPr id="4" name="Slide Number Placeholder 3"/>
          <p:cNvSpPr>
            <a:spLocks noGrp="1"/>
          </p:cNvSpPr>
          <p:nvPr>
            <p:ph type="sldNum" sz="quarter" idx="10"/>
          </p:nvPr>
        </p:nvSpPr>
        <p:spPr/>
        <p:txBody>
          <a:bodyPr/>
          <a:lstStyle/>
          <a:p>
            <a:fld id="{6C38C7D0-EC56-431A-AEA3-A06198024F0B}" type="slidenum">
              <a:rPr lang="en-US" smtClean="0"/>
              <a:t>103</a:t>
            </a:fld>
            <a:endParaRPr lang="en-US"/>
          </a:p>
        </p:txBody>
      </p:sp>
    </p:spTree>
    <p:extLst>
      <p:ext uri="{BB962C8B-B14F-4D97-AF65-F5344CB8AC3E}">
        <p14:creationId xmlns:p14="http://schemas.microsoft.com/office/powerpoint/2010/main" val="28552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list some acknowledgements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2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 graphic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8021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4570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symbols/graphics...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247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6584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843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79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5</a:t>
            </a:fld>
            <a:endParaRPr lang="en-US"/>
          </a:p>
        </p:txBody>
      </p:sp>
    </p:spTree>
    <p:extLst>
      <p:ext uri="{BB962C8B-B14F-4D97-AF65-F5344CB8AC3E}">
        <p14:creationId xmlns:p14="http://schemas.microsoft.com/office/powerpoint/2010/main" val="1693098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446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626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0018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 graphic</a:t>
            </a:r>
          </a:p>
        </p:txBody>
      </p:sp>
      <p:sp>
        <p:nvSpPr>
          <p:cNvPr id="4" name="Slide Number Placeholder 3"/>
          <p:cNvSpPr>
            <a:spLocks noGrp="1"/>
          </p:cNvSpPr>
          <p:nvPr>
            <p:ph type="sldNum" sz="quarter" idx="10"/>
          </p:nvPr>
        </p:nvSpPr>
        <p:spPr/>
        <p:txBody>
          <a:bodyPr/>
          <a:lstStyle/>
          <a:p>
            <a:fld id="{6C38C7D0-EC56-431A-AEA3-A06198024F0B}" type="slidenum">
              <a:rPr lang="en-US" smtClean="0"/>
              <a:t>121</a:t>
            </a:fld>
            <a:endParaRPr lang="en-US"/>
          </a:p>
        </p:txBody>
      </p:sp>
    </p:spTree>
    <p:extLst>
      <p:ext uri="{BB962C8B-B14F-4D97-AF65-F5344CB8AC3E}">
        <p14:creationId xmlns:p14="http://schemas.microsoft.com/office/powerpoint/2010/main" val="129393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weak supervision and active learning as possible solutions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206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1248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948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2755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2399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4D13-76B2-4444-8694-8C1B6AAC5B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6</a:t>
            </a:fld>
            <a:endParaRPr lang="en-US"/>
          </a:p>
        </p:txBody>
      </p:sp>
    </p:spTree>
    <p:extLst>
      <p:ext uri="{BB962C8B-B14F-4D97-AF65-F5344CB8AC3E}">
        <p14:creationId xmlns:p14="http://schemas.microsoft.com/office/powerpoint/2010/main" val="16461898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10-20 slides</a:t>
            </a:r>
          </a:p>
        </p:txBody>
      </p:sp>
      <p:sp>
        <p:nvSpPr>
          <p:cNvPr id="4" name="Slide Number Placeholder 3"/>
          <p:cNvSpPr>
            <a:spLocks noGrp="1"/>
          </p:cNvSpPr>
          <p:nvPr>
            <p:ph type="sldNum" sz="quarter" idx="10"/>
          </p:nvPr>
        </p:nvSpPr>
        <p:spPr/>
        <p:txBody>
          <a:bodyPr/>
          <a:lstStyle/>
          <a:p>
            <a:fld id="{54D84D13-76B2-4444-8694-8C1B6AAC5B3F}" type="slidenum">
              <a:rPr lang="en-US" smtClean="0"/>
              <a:t>132</a:t>
            </a:fld>
            <a:endParaRPr lang="en-US"/>
          </a:p>
        </p:txBody>
      </p:sp>
    </p:spTree>
    <p:extLst>
      <p:ext uri="{BB962C8B-B14F-4D97-AF65-F5344CB8AC3E}">
        <p14:creationId xmlns:p14="http://schemas.microsoft.com/office/powerpoint/2010/main" val="6418300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133</a:t>
            </a:fld>
            <a:endParaRPr lang="en-US"/>
          </a:p>
        </p:txBody>
      </p:sp>
    </p:spTree>
    <p:extLst>
      <p:ext uri="{BB962C8B-B14F-4D97-AF65-F5344CB8AC3E}">
        <p14:creationId xmlns:p14="http://schemas.microsoft.com/office/powerpoint/2010/main" val="55756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134</a:t>
            </a:fld>
            <a:endParaRPr lang="en-US"/>
          </a:p>
        </p:txBody>
      </p:sp>
    </p:spTree>
    <p:extLst>
      <p:ext uri="{BB962C8B-B14F-4D97-AF65-F5344CB8AC3E}">
        <p14:creationId xmlns:p14="http://schemas.microsoft.com/office/powerpoint/2010/main" val="775690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7</a:t>
            </a:fld>
            <a:endParaRPr lang="en-US"/>
          </a:p>
        </p:txBody>
      </p:sp>
    </p:spTree>
    <p:extLst>
      <p:ext uri="{BB962C8B-B14F-4D97-AF65-F5344CB8AC3E}">
        <p14:creationId xmlns:p14="http://schemas.microsoft.com/office/powerpoint/2010/main" val="156142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8</a:t>
            </a:fld>
            <a:endParaRPr lang="en-US"/>
          </a:p>
        </p:txBody>
      </p:sp>
    </p:spTree>
    <p:extLst>
      <p:ext uri="{BB962C8B-B14F-4D97-AF65-F5344CB8AC3E}">
        <p14:creationId xmlns:p14="http://schemas.microsoft.com/office/powerpoint/2010/main" val="796817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D84D13-76B2-4444-8694-8C1B6AAC5B3F}" type="slidenum">
              <a:rPr lang="en-US" smtClean="0"/>
              <a:t>9</a:t>
            </a:fld>
            <a:endParaRPr lang="en-US"/>
          </a:p>
        </p:txBody>
      </p:sp>
    </p:spTree>
    <p:extLst>
      <p:ext uri="{BB962C8B-B14F-4D97-AF65-F5344CB8AC3E}">
        <p14:creationId xmlns:p14="http://schemas.microsoft.com/office/powerpoint/2010/main" val="158234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54178"/>
            <a:ext cx="10363200" cy="1470025"/>
          </a:xfrm>
          <a:effectLst/>
        </p:spPr>
        <p:txBody>
          <a:bodyPr/>
          <a:lstStyle>
            <a:lvl1pPr algn="l">
              <a:defRPr b="1" i="0">
                <a:solidFill>
                  <a:schemeClr val="accent5"/>
                </a:solidFill>
                <a:latin typeface="Futura Condensed ExtraBold" charset="0"/>
                <a:ea typeface="Futura Condensed ExtraBold" charset="0"/>
                <a:cs typeface="Futura Condensed ExtraBold"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3886200"/>
            <a:ext cx="9448800" cy="1752600"/>
          </a:xfrm>
        </p:spPr>
        <p:txBody>
          <a:bodyPr>
            <a:normAutofit/>
          </a:bodyPr>
          <a:lstStyle>
            <a:lvl1pPr marL="0" indent="0" algn="l">
              <a:buNone/>
              <a:defRPr sz="3200" b="1" i="0">
                <a:solidFill>
                  <a:schemeClr val="tx1"/>
                </a:solidFill>
                <a:latin typeface="Futura Condensed ExtraBold" charset="0"/>
                <a:ea typeface="Futura Condensed ExtraBold" charset="0"/>
                <a:cs typeface="Futura Condensed ExtraBold"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216747" y="6532562"/>
            <a:ext cx="2844800" cy="365125"/>
          </a:xfrm>
          <a:prstGeom prst="rect">
            <a:avLst/>
          </a:prstGeom>
        </p:spPr>
        <p:txBody>
          <a:bodyPr/>
          <a:lstStyle/>
          <a:p>
            <a:fld id="{E3B3730B-880A-B64A-9B2B-BE37FC0BF466}" type="datetime1">
              <a:rPr lang="en-US" smtClean="0"/>
              <a:t>8/12/17</a:t>
            </a:fld>
            <a:endParaRPr lang="en-US"/>
          </a:p>
        </p:txBody>
      </p:sp>
      <p:sp>
        <p:nvSpPr>
          <p:cNvPr id="5" name="Footer Placeholder 4"/>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
            <a:ext cx="11582400" cy="1600201"/>
          </a:xfrm>
          <a:effectLst/>
        </p:spPr>
        <p:txBody>
          <a:bodyPr/>
          <a:lstStyle>
            <a:lvl1pPr algn="l">
              <a:defRPr sz="5333" b="1" i="0" baseline="0">
                <a:solidFill>
                  <a:schemeClr val="accent5"/>
                </a:solidFill>
                <a:latin typeface="Futura Condensed ExtraBold" charset="0"/>
                <a:ea typeface="Futura Condensed ExtraBold" charset="0"/>
                <a:cs typeface="Futura Condensed ExtraBold" charset="0"/>
              </a:defRPr>
            </a:lvl1pPr>
          </a:lstStyle>
          <a:p>
            <a:r>
              <a:rPr lang="en-US" dirty="0" smtClean="0"/>
              <a:t>Click to edit title</a:t>
            </a:r>
            <a:endParaRPr lang="en-US" dirty="0"/>
          </a:p>
        </p:txBody>
      </p:sp>
      <p:sp>
        <p:nvSpPr>
          <p:cNvPr id="3" name="Content Placeholder 2"/>
          <p:cNvSpPr>
            <a:spLocks noGrp="1"/>
          </p:cNvSpPr>
          <p:nvPr>
            <p:ph idx="1"/>
          </p:nvPr>
        </p:nvSpPr>
        <p:spPr>
          <a:xfrm>
            <a:off x="609600" y="1600203"/>
            <a:ext cx="11582400" cy="5257799"/>
          </a:xfrm>
          <a:effectLst/>
        </p:spPr>
        <p:txBody>
          <a:bodyPr>
            <a:normAutofit/>
          </a:bodyPr>
          <a:lstStyle>
            <a:lvl1pPr marL="0" indent="0">
              <a:lnSpc>
                <a:spcPct val="150000"/>
              </a:lnSpc>
              <a:buNone/>
              <a:defRPr sz="3600" b="1" i="0">
                <a:solidFill>
                  <a:schemeClr val="tx1"/>
                </a:solidFill>
                <a:latin typeface="Futura Condensed ExtraBold" charset="0"/>
                <a:ea typeface="Futura Condensed ExtraBold" charset="0"/>
                <a:cs typeface="Futura Condensed ExtraBold" charset="0"/>
              </a:defRPr>
            </a:lvl1pPr>
            <a:lvl2pPr marL="11113" indent="0">
              <a:lnSpc>
                <a:spcPct val="100000"/>
              </a:lnSpc>
              <a:buNone/>
              <a:tabLst/>
              <a:defRPr sz="2400" b="1" i="0">
                <a:solidFill>
                  <a:schemeClr val="bg1">
                    <a:lumMod val="50000"/>
                  </a:schemeClr>
                </a:solidFill>
                <a:effectLst/>
                <a:latin typeface="Futura Condensed ExtraBold" charset="0"/>
                <a:ea typeface="Futura Condensed ExtraBold" charset="0"/>
                <a:cs typeface="Futura Condensed ExtraBold" charset="0"/>
              </a:defRPr>
            </a:lvl2pPr>
            <a:lvl3pPr marL="914377" indent="0">
              <a:lnSpc>
                <a:spcPct val="150000"/>
              </a:lnSpc>
              <a:buNone/>
              <a:defRPr sz="1800" b="1" i="0">
                <a:solidFill>
                  <a:schemeClr val="bg1">
                    <a:lumMod val="50000"/>
                  </a:schemeClr>
                </a:solidFill>
                <a:latin typeface="Futura Condensed ExtraBold" charset="0"/>
                <a:ea typeface="Futura Condensed ExtraBold" charset="0"/>
                <a:cs typeface="Futura Condensed ExtraBold" charset="0"/>
              </a:defRPr>
            </a:lvl3pPr>
            <a:lvl4pPr marL="1371566" indent="0">
              <a:lnSpc>
                <a:spcPct val="150000"/>
              </a:lnSpc>
              <a:buNone/>
              <a:defRPr sz="1600" b="1" i="0">
                <a:solidFill>
                  <a:schemeClr val="bg1">
                    <a:lumMod val="50000"/>
                  </a:schemeClr>
                </a:solidFill>
                <a:latin typeface="Futura Condensed ExtraBold" charset="0"/>
                <a:ea typeface="Futura Condensed ExtraBold" charset="0"/>
                <a:cs typeface="Futura Condensed ExtraBold" charset="0"/>
              </a:defRPr>
            </a:lvl4pPr>
            <a:lvl5pPr marL="1828754" indent="0">
              <a:lnSpc>
                <a:spcPct val="150000"/>
              </a:lnSpc>
              <a:buNone/>
              <a:defRPr sz="1600" b="1" i="0">
                <a:solidFill>
                  <a:schemeClr val="bg1">
                    <a:lumMod val="50000"/>
                  </a:schemeClr>
                </a:solidFill>
                <a:latin typeface="Futura Condensed ExtraBold" charset="0"/>
                <a:ea typeface="Futura Condensed ExtraBold" charset="0"/>
                <a:cs typeface="Futura Condensed ExtraBold"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216747" y="6532562"/>
            <a:ext cx="2844800" cy="365125"/>
          </a:xfrm>
          <a:prstGeom prst="rect">
            <a:avLst/>
          </a:prstGeom>
        </p:spPr>
        <p:txBody>
          <a:bodyPr/>
          <a:lstStyle/>
          <a:p>
            <a:fld id="{E93050E0-E340-7B4E-9A4D-EE1D9448A241}" type="datetime1">
              <a:rPr lang="en-US" smtClean="0"/>
              <a:t>8/12/17</a:t>
            </a:fld>
            <a:endParaRPr lang="en-US"/>
          </a:p>
        </p:txBody>
      </p:sp>
      <p:sp>
        <p:nvSpPr>
          <p:cNvPr id="5" name="Footer Placeholder 4"/>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661229"/>
            <a:ext cx="10363200" cy="1362075"/>
          </a:xfrm>
        </p:spPr>
        <p:txBody>
          <a:bodyPr anchor="t"/>
          <a:lstStyle>
            <a:lvl1pPr algn="ctr">
              <a:defRPr sz="4800" b="1" i="0" cap="none" baseline="0">
                <a:solidFill>
                  <a:schemeClr val="accent5"/>
                </a:solidFill>
                <a:latin typeface="Futura Condensed ExtraBold" charset="0"/>
                <a:ea typeface="Futura Condensed ExtraBold" charset="0"/>
                <a:cs typeface="Futura Condensed ExtraBold" charset="0"/>
              </a:defRPr>
            </a:lvl1pPr>
          </a:lstStyle>
          <a:p>
            <a:r>
              <a:rPr lang="en-US" smtClean="0"/>
              <a:t>Subsection</a:t>
            </a:r>
            <a:endParaRPr lang="en-US" dirty="0"/>
          </a:p>
        </p:txBody>
      </p:sp>
      <p:sp>
        <p:nvSpPr>
          <p:cNvPr id="3" name="Text Placeholder 2"/>
          <p:cNvSpPr>
            <a:spLocks noGrp="1"/>
          </p:cNvSpPr>
          <p:nvPr>
            <p:ph type="body" idx="1"/>
          </p:nvPr>
        </p:nvSpPr>
        <p:spPr>
          <a:xfrm>
            <a:off x="914400" y="4023303"/>
            <a:ext cx="10363200" cy="502660"/>
          </a:xfrm>
        </p:spPr>
        <p:txBody>
          <a:bodyPr anchor="b"/>
          <a:lstStyle>
            <a:lvl1pPr marL="0" indent="0" algn="ctr">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effectLst/>
        </p:spPr>
        <p:txBody>
          <a:bodyPr>
            <a:noAutofit/>
          </a:bodyPr>
          <a:lstStyle>
            <a:lvl1pPr>
              <a:defRPr sz="5333" b="1" i="0">
                <a:solidFill>
                  <a:schemeClr val="accent5"/>
                </a:solidFill>
                <a:latin typeface="Futura Condensed ExtraBold" charset="0"/>
                <a:ea typeface="Futura Condensed ExtraBold" charset="0"/>
                <a:cs typeface="Futura Condensed ExtraBold" charset="0"/>
              </a:defRPr>
            </a:lvl1pPr>
          </a:lstStyle>
          <a:p>
            <a:r>
              <a:rPr lang="en-US" dirty="0" smtClean="0"/>
              <a:t>Click to edit title</a:t>
            </a:r>
            <a:endParaRPr lang="en-US" dirty="0"/>
          </a:p>
        </p:txBody>
      </p:sp>
      <p:sp>
        <p:nvSpPr>
          <p:cNvPr id="4" name="Footer Placeholder 3"/>
          <p:cNvSpPr>
            <a:spLocks noGrp="1"/>
          </p:cNvSpPr>
          <p:nvPr>
            <p:ph type="ftr" sz="quarter" idx="11"/>
          </p:nvPr>
        </p:nvSpPr>
        <p:spPr>
          <a:xfrm>
            <a:off x="0" y="6499227"/>
            <a:ext cx="3860800" cy="365125"/>
          </a:xfrm>
        </p:spPr>
        <p:txBody>
          <a:bodyPr/>
          <a:lstStyle>
            <a:lvl1pPr algn="l">
              <a:defRPr/>
            </a:lvl1pPr>
          </a:lstStyle>
          <a:p>
            <a:r>
              <a:rPr lang="en-US" smtClean="0"/>
              <a:t>Kejriwal, Szekely</a:t>
            </a:r>
            <a:endParaRPr lang="en-US"/>
          </a:p>
        </p:txBody>
      </p:sp>
      <p:sp>
        <p:nvSpPr>
          <p:cNvPr id="5" name="Slide Number Placeholder 4"/>
          <p:cNvSpPr>
            <a:spLocks noGrp="1"/>
          </p:cNvSpPr>
          <p:nvPr>
            <p:ph type="sldNum" sz="quarter" idx="12"/>
          </p:nvPr>
        </p:nvSpPr>
        <p:spPr>
          <a:xfrm>
            <a:off x="9347200" y="6492875"/>
            <a:ext cx="2844800" cy="365125"/>
          </a:xfrm>
        </p:spPr>
        <p:txBody>
          <a:bodyPr/>
          <a:lstStyle/>
          <a:p>
            <a:fld id="{07185052-16E8-7E4B-9E32-0EAF7D224DD4}"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16747" y="6532562"/>
            <a:ext cx="2844800" cy="365125"/>
          </a:xfrm>
          <a:prstGeom prst="rect">
            <a:avLst/>
          </a:prstGeom>
        </p:spPr>
        <p:txBody>
          <a:bodyPr/>
          <a:lstStyle/>
          <a:p>
            <a:fld id="{600267AE-7DA1-1341-882F-323DD480E817}" type="datetime1">
              <a:rPr lang="en-US" smtClean="0"/>
              <a:t>8/12/17</a:t>
            </a:fld>
            <a:endParaRPr lang="en-US"/>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
            <a:ext cx="11582400" cy="1600201"/>
          </a:xfrm>
          <a:prstGeom prst="rect">
            <a:avLst/>
          </a:prstGeom>
          <a:effectLst/>
        </p:spPr>
        <p:txBody>
          <a:bodyPr vert="horz" lIns="91440" tIns="45720" rIns="91440" bIns="45720" rtlCol="0" anchor="ctr">
            <a:noAutofit/>
          </a:bodyPr>
          <a:lstStyle/>
          <a:p>
            <a:r>
              <a:rPr lang="en-US" dirty="0" smtClean="0"/>
              <a:t>Click to edit title</a:t>
            </a:r>
            <a:endParaRPr lang="en-US" dirty="0"/>
          </a:p>
        </p:txBody>
      </p:sp>
      <p:sp>
        <p:nvSpPr>
          <p:cNvPr id="3" name="Text Placeholder 2"/>
          <p:cNvSpPr>
            <a:spLocks noGrp="1"/>
          </p:cNvSpPr>
          <p:nvPr>
            <p:ph type="body" idx="1"/>
          </p:nvPr>
        </p:nvSpPr>
        <p:spPr>
          <a:xfrm>
            <a:off x="609600" y="1600201"/>
            <a:ext cx="11582400" cy="5121275"/>
          </a:xfrm>
          <a:prstGeom prst="rect">
            <a:avLst/>
          </a:prstGeom>
          <a:effectLst/>
        </p:spPr>
        <p:txBody>
          <a:bodyPr vert="horz" lIns="91440" tIns="45720" rIns="91440" bIns="45720" rtlCol="0">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0" y="6494466"/>
            <a:ext cx="3860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Kejriwal, Szekely</a:t>
            </a:r>
            <a:endParaRPr lang="en-US"/>
          </a:p>
        </p:txBody>
      </p:sp>
      <p:sp>
        <p:nvSpPr>
          <p:cNvPr id="6" name="Slide Number Placeholder 5"/>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185052-16E8-7E4B-9E32-0EAF7D224DD4}" type="slidenum">
              <a:rPr lang="en-US" smtClean="0"/>
              <a:t>‹#›</a:t>
            </a:fld>
            <a:endParaRPr lang="en-US"/>
          </a:p>
        </p:txBody>
      </p:sp>
      <p:sp>
        <p:nvSpPr>
          <p:cNvPr id="8" name="Title 1"/>
          <p:cNvSpPr txBox="1">
            <a:spLocks/>
          </p:cNvSpPr>
          <p:nvPr/>
        </p:nvSpPr>
        <p:spPr>
          <a:xfrm>
            <a:off x="216747" y="3"/>
            <a:ext cx="11975253" cy="1417639"/>
          </a:xfrm>
          <a:prstGeom prst="rect">
            <a:avLst/>
          </a:prstGeom>
          <a:effectLst/>
        </p:spPr>
        <p:txBody>
          <a:bodyPr/>
          <a:lstStyle>
            <a:lvl1pPr marL="0" marR="0" indent="0" algn="l" defTabSz="457200" rtl="0" eaLnBrk="1" fontAlgn="auto" latinLnBrk="0" hangingPunct="1">
              <a:lnSpc>
                <a:spcPct val="100000"/>
              </a:lnSpc>
              <a:spcBef>
                <a:spcPct val="0"/>
              </a:spcBef>
              <a:spcAft>
                <a:spcPts val="0"/>
              </a:spcAft>
              <a:buClrTx/>
              <a:buSzTx/>
              <a:buFontTx/>
              <a:buNone/>
              <a:tabLst/>
              <a:defRPr sz="4400" b="1" i="0" kern="1200">
                <a:solidFill>
                  <a:schemeClr val="accent3"/>
                </a:solidFill>
                <a:latin typeface="Gill Sans" charset="0"/>
                <a:ea typeface="Gill Sans" charset="0"/>
                <a:cs typeface="Gill Sans" charset="0"/>
              </a:defRPr>
            </a:lvl1pPr>
          </a:lstStyle>
          <a:p>
            <a:endParaRPr lang="en-US" sz="4400" dirty="0"/>
          </a:p>
        </p:txBody>
      </p:sp>
    </p:spTree>
    <p:extLst>
      <p:ext uri="{BB962C8B-B14F-4D97-AF65-F5344CB8AC3E}">
        <p14:creationId xmlns:p14="http://schemas.microsoft.com/office/powerpoint/2010/main" val="16070497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dt="0"/>
  <p:txStyles>
    <p:titleStyle>
      <a:lvl1pPr marL="0" marR="0" indent="0" algn="l" defTabSz="457189" rtl="0" eaLnBrk="1" fontAlgn="auto" latinLnBrk="0" hangingPunct="1">
        <a:lnSpc>
          <a:spcPct val="100000"/>
        </a:lnSpc>
        <a:spcBef>
          <a:spcPct val="0"/>
        </a:spcBef>
        <a:spcAft>
          <a:spcPts val="0"/>
        </a:spcAft>
        <a:buClrTx/>
        <a:buSzTx/>
        <a:buFontTx/>
        <a:buNone/>
        <a:tabLst/>
        <a:defRPr sz="5333" b="1" i="0" kern="1200">
          <a:solidFill>
            <a:schemeClr val="accent5"/>
          </a:solidFill>
          <a:effectLst/>
          <a:latin typeface="Futura Condensed ExtraBold" charset="0"/>
          <a:ea typeface="Futura Condensed ExtraBold" charset="0"/>
          <a:cs typeface="Futura Condensed ExtraBold" charset="0"/>
        </a:defRPr>
      </a:lvl1pPr>
    </p:titleStyle>
    <p:bodyStyle>
      <a:lvl1pPr marL="0" indent="0" algn="l" defTabSz="457189" rtl="0" eaLnBrk="1" latinLnBrk="0" hangingPunct="1">
        <a:lnSpc>
          <a:spcPct val="150000"/>
        </a:lnSpc>
        <a:spcBef>
          <a:spcPct val="20000"/>
        </a:spcBef>
        <a:buFont typeface="Arial"/>
        <a:buNone/>
        <a:defRPr sz="3600" b="1" i="0" kern="1200">
          <a:solidFill>
            <a:schemeClr val="tx1"/>
          </a:solidFill>
          <a:latin typeface="Futura Medium" charset="0"/>
          <a:ea typeface="Futura Medium" charset="0"/>
          <a:cs typeface="Futura Medium" charset="0"/>
        </a:defRPr>
      </a:lvl1pPr>
      <a:lvl2pPr marL="11113" indent="0" algn="l" defTabSz="457189" rtl="0" eaLnBrk="1" latinLnBrk="0" hangingPunct="1">
        <a:lnSpc>
          <a:spcPct val="100000"/>
        </a:lnSpc>
        <a:spcBef>
          <a:spcPct val="20000"/>
        </a:spcBef>
        <a:buFont typeface="Arial"/>
        <a:buNone/>
        <a:tabLst/>
        <a:defRPr sz="2400" b="1" i="0" kern="1200">
          <a:solidFill>
            <a:schemeClr val="tx1">
              <a:lumMod val="50000"/>
              <a:lumOff val="50000"/>
            </a:schemeClr>
          </a:solidFill>
          <a:latin typeface="Futura Medium" charset="0"/>
          <a:ea typeface="Futura Medium" charset="0"/>
          <a:cs typeface="Futura Medium" charset="0"/>
        </a:defRPr>
      </a:lvl2pPr>
      <a:lvl3pPr marL="914377" indent="0" algn="l" defTabSz="457189" rtl="0" eaLnBrk="1" latinLnBrk="0" hangingPunct="1">
        <a:lnSpc>
          <a:spcPct val="100000"/>
        </a:lnSpc>
        <a:spcBef>
          <a:spcPct val="20000"/>
        </a:spcBef>
        <a:buFont typeface="Arial"/>
        <a:buNone/>
        <a:defRPr sz="1800" b="1" i="0" kern="1200">
          <a:solidFill>
            <a:schemeClr val="tx1">
              <a:lumMod val="50000"/>
              <a:lumOff val="50000"/>
            </a:schemeClr>
          </a:solidFill>
          <a:latin typeface="Futura Medium" charset="0"/>
          <a:ea typeface="Futura Medium" charset="0"/>
          <a:cs typeface="Futura Medium" charset="0"/>
        </a:defRPr>
      </a:lvl3pPr>
      <a:lvl4pPr marL="1371566" indent="0" algn="l" defTabSz="457189" rtl="0" eaLnBrk="1" latinLnBrk="0" hangingPunct="1">
        <a:lnSpc>
          <a:spcPct val="100000"/>
        </a:lnSpc>
        <a:spcBef>
          <a:spcPct val="20000"/>
        </a:spcBef>
        <a:buFont typeface="Arial"/>
        <a:buNone/>
        <a:defRPr sz="1600" b="1" i="0" kern="1200">
          <a:solidFill>
            <a:schemeClr val="tx1">
              <a:lumMod val="50000"/>
              <a:lumOff val="50000"/>
            </a:schemeClr>
          </a:solidFill>
          <a:latin typeface="Futura Medium" charset="0"/>
          <a:ea typeface="Futura Medium" charset="0"/>
          <a:cs typeface="Futura Medium" charset="0"/>
        </a:defRPr>
      </a:lvl4pPr>
      <a:lvl5pPr marL="1828754" indent="0" algn="l" defTabSz="457189" rtl="0" eaLnBrk="1" latinLnBrk="0" hangingPunct="1">
        <a:lnSpc>
          <a:spcPct val="100000"/>
        </a:lnSpc>
        <a:spcBef>
          <a:spcPct val="20000"/>
        </a:spcBef>
        <a:buFont typeface="Arial"/>
        <a:buNone/>
        <a:defRPr sz="1600" b="1" i="0" kern="1200">
          <a:solidFill>
            <a:schemeClr val="tx1">
              <a:lumMod val="50000"/>
              <a:lumOff val="50000"/>
            </a:schemeClr>
          </a:solidFill>
          <a:latin typeface="Futura Medium" charset="0"/>
          <a:ea typeface="Futura Medium" charset="0"/>
          <a:cs typeface="Futura Medium"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dedupeio/dedupe"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psl.linqs.org/index.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lorotxa/SME"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doi.org/10.6084/m9.figshare.5248120" TargetMode="External"/><Relationship Id="rId4" Type="http://schemas.openxmlformats.org/officeDocument/2006/relationships/hyperlink" Target="https://github.com/mayankkejriwal/Geonames-embeddings" TargetMode="External"/><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31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04037"/>
            <a:ext cx="10363200" cy="2778642"/>
          </a:xfrm>
        </p:spPr>
        <p:txBody>
          <a:bodyPr>
            <a:normAutofit/>
          </a:bodyPr>
          <a:lstStyle/>
          <a:p>
            <a:r>
              <a:rPr lang="en-US" sz="4400" dirty="0"/>
              <a:t>Data mining in </a:t>
            </a:r>
            <a:r>
              <a:rPr lang="en-US" sz="4400" dirty="0">
                <a:solidFill>
                  <a:srgbClr val="0070C0"/>
                </a:solidFill>
              </a:rPr>
              <a:t>unusual domains</a:t>
            </a:r>
            <a:r>
              <a:rPr lang="en-US" sz="4400" dirty="0"/>
              <a:t> with information-rich </a:t>
            </a:r>
            <a:r>
              <a:rPr lang="en-US" sz="4400" dirty="0">
                <a:solidFill>
                  <a:srgbClr val="00B050"/>
                </a:solidFill>
              </a:rPr>
              <a:t>knowledge graph </a:t>
            </a:r>
            <a:r>
              <a:rPr lang="en-US" sz="4400" dirty="0">
                <a:solidFill>
                  <a:schemeClr val="accent2">
                    <a:lumMod val="50000"/>
                  </a:schemeClr>
                </a:solidFill>
              </a:rPr>
              <a:t>construction,</a:t>
            </a:r>
            <a:r>
              <a:rPr lang="en-US" sz="4400" dirty="0"/>
              <a:t> </a:t>
            </a:r>
            <a:r>
              <a:rPr lang="en-US" sz="4400" dirty="0">
                <a:solidFill>
                  <a:schemeClr val="accent2"/>
                </a:solidFill>
              </a:rPr>
              <a:t>inference</a:t>
            </a:r>
            <a:r>
              <a:rPr lang="en-US" sz="4400" dirty="0"/>
              <a:t> and </a:t>
            </a:r>
            <a:r>
              <a:rPr lang="en-US" sz="4400" dirty="0">
                <a:solidFill>
                  <a:srgbClr val="7030A0"/>
                </a:solidFill>
              </a:rPr>
              <a:t>search</a:t>
            </a:r>
          </a:p>
        </p:txBody>
      </p:sp>
      <p:sp>
        <p:nvSpPr>
          <p:cNvPr id="3" name="Subtitle 2"/>
          <p:cNvSpPr>
            <a:spLocks noGrp="1"/>
          </p:cNvSpPr>
          <p:nvPr>
            <p:ph type="subTitle" idx="1"/>
          </p:nvPr>
        </p:nvSpPr>
        <p:spPr>
          <a:xfrm>
            <a:off x="914400" y="3241158"/>
            <a:ext cx="9448800" cy="1752600"/>
          </a:xfrm>
        </p:spPr>
        <p:txBody>
          <a:bodyPr>
            <a:normAutofit fontScale="77500" lnSpcReduction="20000"/>
          </a:bodyPr>
          <a:lstStyle/>
          <a:p>
            <a:r>
              <a:rPr lang="en-US" dirty="0" err="1"/>
              <a:t>Mayank</a:t>
            </a:r>
            <a:r>
              <a:rPr lang="en-US" dirty="0"/>
              <a:t> </a:t>
            </a:r>
            <a:r>
              <a:rPr lang="en-US" dirty="0" err="1"/>
              <a:t>Kejriwal</a:t>
            </a:r>
            <a:r>
              <a:rPr lang="en-US" dirty="0"/>
              <a:t>, Pedro </a:t>
            </a:r>
            <a:r>
              <a:rPr lang="en-US" dirty="0" err="1"/>
              <a:t>Szekely</a:t>
            </a:r>
            <a:endParaRPr lang="en-US" dirty="0"/>
          </a:p>
          <a:p>
            <a:r>
              <a:rPr lang="en-US" i="1" dirty="0">
                <a:solidFill>
                  <a:schemeClr val="bg1">
                    <a:lumMod val="50000"/>
                  </a:schemeClr>
                </a:solidFill>
              </a:rPr>
              <a:t>Information Sciences Institute, </a:t>
            </a:r>
          </a:p>
          <a:p>
            <a:r>
              <a:rPr lang="en-US" i="1" dirty="0">
                <a:solidFill>
                  <a:schemeClr val="bg1">
                    <a:lumMod val="50000"/>
                  </a:schemeClr>
                </a:solidFill>
              </a:rPr>
              <a:t>USC Viterbi School of Engineering</a:t>
            </a:r>
          </a:p>
        </p:txBody>
      </p:sp>
      <p:pic>
        <p:nvPicPr>
          <p:cNvPr id="5" name="Picture 4"/>
          <p:cNvPicPr>
            <a:picLocks noChangeAspect="1"/>
          </p:cNvPicPr>
          <p:nvPr/>
        </p:nvPicPr>
        <p:blipFill>
          <a:blip r:embed="rId3"/>
          <a:stretch>
            <a:fillRect/>
          </a:stretch>
        </p:blipFill>
        <p:spPr>
          <a:xfrm>
            <a:off x="4953000" y="5455343"/>
            <a:ext cx="2286000" cy="1270000"/>
          </a:xfrm>
          <a:prstGeom prst="rect">
            <a:avLst/>
          </a:prstGeom>
        </p:spPr>
      </p:pic>
      <p:sp>
        <p:nvSpPr>
          <p:cNvPr id="4" name="Footer Placeholder 3"/>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1</a:t>
            </a:fld>
            <a:endParaRPr lang="en-US"/>
          </a:p>
        </p:txBody>
      </p:sp>
    </p:spTree>
    <p:extLst>
      <p:ext uri="{BB962C8B-B14F-4D97-AF65-F5344CB8AC3E}">
        <p14:creationId xmlns:p14="http://schemas.microsoft.com/office/powerpoint/2010/main" val="178497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8158" y="2113806"/>
            <a:ext cx="8029186" cy="2308324"/>
          </a:xfrm>
          <a:prstGeom prst="rect">
            <a:avLst/>
          </a:prstGeom>
          <a:noFill/>
        </p:spPr>
        <p:txBody>
          <a:bodyPr wrap="none" rtlCol="0">
            <a:spAutoFit/>
          </a:bodyPr>
          <a:lstStyle/>
          <a:p>
            <a:r>
              <a:rPr lang="en-US" sz="3200" b="1" dirty="0" smtClean="0">
                <a:latin typeface="Futura Condensed ExtraBold" charset="0"/>
                <a:ea typeface="Futura Condensed ExtraBold" charset="0"/>
                <a:cs typeface="Futura Condensed ExtraBold" charset="0"/>
              </a:rPr>
              <a:t>Work on unusual </a:t>
            </a:r>
            <a:r>
              <a:rPr lang="en-US" sz="3200" b="1" dirty="0" smtClean="0">
                <a:latin typeface="Futura Condensed ExtraBold" charset="0"/>
                <a:ea typeface="Futura Condensed ExtraBold" charset="0"/>
                <a:cs typeface="Futura Condensed ExtraBold" charset="0"/>
              </a:rPr>
              <a:t>domains has significant</a:t>
            </a:r>
            <a:r>
              <a:rPr lang="en-US" sz="7200" b="1" dirty="0" smtClean="0">
                <a:latin typeface="Futura Condensed ExtraBold" charset="0"/>
                <a:ea typeface="Futura Condensed ExtraBold" charset="0"/>
                <a:cs typeface="Futura Condensed ExtraBold" charset="0"/>
              </a:rPr>
              <a:t> </a:t>
            </a:r>
          </a:p>
          <a:p>
            <a:r>
              <a:rPr lang="en-US" sz="7200" b="1" dirty="0" smtClean="0">
                <a:solidFill>
                  <a:schemeClr val="accent5"/>
                </a:solidFill>
                <a:latin typeface="Futura Condensed ExtraBold" charset="0"/>
                <a:ea typeface="Futura Condensed ExtraBold" charset="0"/>
                <a:cs typeface="Futura Condensed ExtraBold" charset="0"/>
              </a:rPr>
              <a:t>social</a:t>
            </a:r>
            <a:r>
              <a:rPr lang="en-US" sz="7200" b="1" dirty="0" smtClean="0">
                <a:latin typeface="Futura Condensed ExtraBold" charset="0"/>
                <a:ea typeface="Futura Condensed ExtraBold" charset="0"/>
                <a:cs typeface="Futura Condensed ExtraBold" charset="0"/>
              </a:rPr>
              <a:t> </a:t>
            </a:r>
            <a:r>
              <a:rPr lang="en-US" sz="7200" b="1" dirty="0" smtClean="0">
                <a:solidFill>
                  <a:schemeClr val="accent5"/>
                </a:solidFill>
                <a:latin typeface="Futura Condensed ExtraBold" charset="0"/>
                <a:ea typeface="Futura Condensed ExtraBold" charset="0"/>
                <a:cs typeface="Futura Condensed ExtraBold" charset="0"/>
              </a:rPr>
              <a:t>i</a:t>
            </a:r>
            <a:r>
              <a:rPr lang="en-US" sz="7200" b="1" dirty="0" smtClean="0">
                <a:solidFill>
                  <a:schemeClr val="accent5"/>
                </a:solidFill>
                <a:latin typeface="Futura Condensed ExtraBold" charset="0"/>
                <a:ea typeface="Futura Condensed ExtraBold" charset="0"/>
                <a:cs typeface="Futura Condensed ExtraBold" charset="0"/>
              </a:rPr>
              <a:t>mpact</a:t>
            </a:r>
            <a:endParaRPr lang="en-US" sz="7200" b="1" dirty="0" smtClean="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10</a:t>
            </a:fld>
            <a:endParaRPr lang="en-US"/>
          </a:p>
        </p:txBody>
      </p:sp>
    </p:spTree>
    <p:extLst>
      <p:ext uri="{BB962C8B-B14F-4D97-AF65-F5344CB8AC3E}">
        <p14:creationId xmlns:p14="http://schemas.microsoft.com/office/powerpoint/2010/main" val="163582425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93DC9E-91A3-485F-8D5B-9B0A868ED3E1}"/>
              </a:ext>
            </a:extLst>
          </p:cNvPr>
          <p:cNvSpPr>
            <a:spLocks noGrp="1"/>
          </p:cNvSpPr>
          <p:nvPr>
            <p:ph type="title"/>
          </p:nvPr>
        </p:nvSpPr>
        <p:spPr/>
        <p:txBody>
          <a:bodyPr/>
          <a:lstStyle/>
          <a:p>
            <a:r>
              <a:rPr lang="en-US" sz="4400"/>
              <a:t>How do we learn a good blocking key?</a:t>
            </a:r>
          </a:p>
        </p:txBody>
      </p:sp>
      <p:sp>
        <p:nvSpPr>
          <p:cNvPr id="3" name="Content Placeholder 2">
            <a:extLst>
              <a:ext uri="{FF2B5EF4-FFF2-40B4-BE49-F238E27FC236}">
                <a16:creationId xmlns:a16="http://schemas.microsoft.com/office/drawing/2014/main" xmlns="" id="{70761C30-3354-4068-8079-7129F7094A67}"/>
              </a:ext>
            </a:extLst>
          </p:cNvPr>
          <p:cNvSpPr>
            <a:spLocks noGrp="1"/>
          </p:cNvSpPr>
          <p:nvPr>
            <p:ph idx="1"/>
          </p:nvPr>
        </p:nvSpPr>
        <p:spPr/>
        <p:txBody>
          <a:bodyPr/>
          <a:lstStyle/>
          <a:p>
            <a:r>
              <a:rPr lang="en-US"/>
              <a:t>Key idea in existing work is to learn a </a:t>
            </a:r>
            <a:r>
              <a:rPr lang="en-US">
                <a:solidFill>
                  <a:srgbClr val="FF0000"/>
                </a:solidFill>
              </a:rPr>
              <a:t>DNF rule </a:t>
            </a:r>
            <a:r>
              <a:rPr lang="en-US"/>
              <a:t>with </a:t>
            </a:r>
            <a:r>
              <a:rPr lang="en-US">
                <a:solidFill>
                  <a:srgbClr val="FF0000"/>
                </a:solidFill>
              </a:rPr>
              <a:t>indexing functions </a:t>
            </a:r>
            <a:r>
              <a:rPr lang="en-US"/>
              <a:t>as atoms</a:t>
            </a:r>
          </a:p>
        </p:txBody>
      </p:sp>
      <p:sp>
        <p:nvSpPr>
          <p:cNvPr id="4" name="Rectangle 3">
            <a:extLst>
              <a:ext uri="{FF2B5EF4-FFF2-40B4-BE49-F238E27FC236}">
                <a16:creationId xmlns:a16="http://schemas.microsoft.com/office/drawing/2014/main" xmlns="" id="{98507719-6111-472F-B77E-D013ECA9FD90}"/>
              </a:ext>
            </a:extLst>
          </p:cNvPr>
          <p:cNvSpPr/>
          <p:nvPr/>
        </p:nvSpPr>
        <p:spPr>
          <a:xfrm>
            <a:off x="1011936" y="4023652"/>
            <a:ext cx="10265664" cy="461665"/>
          </a:xfrm>
          <a:prstGeom prst="rect">
            <a:avLst/>
          </a:prstGeom>
        </p:spPr>
        <p:txBody>
          <a:bodyPr wrap="square">
            <a:spAutoFit/>
          </a:bodyPr>
          <a:lstStyle/>
          <a:p>
            <a:pPr lvl="2"/>
            <a:r>
              <a:rPr lang="en-US" sz="2400">
                <a:solidFill>
                  <a:srgbClr val="7030A0"/>
                </a:solidFill>
              </a:rPr>
              <a:t>CharTriGrams(Last_Name) U (Numbers(Address) X Last4Chars(SSN))</a:t>
            </a:r>
            <a:endParaRPr lang="en-US" sz="2400" dirty="0">
              <a:solidFill>
                <a:srgbClr val="7030A0"/>
              </a:solidFill>
            </a:endParaRPr>
          </a:p>
        </p:txBody>
      </p:sp>
      <p:sp>
        <p:nvSpPr>
          <p:cNvPr id="5" name="Content Placeholder 2">
            <a:extLst>
              <a:ext uri="{FF2B5EF4-FFF2-40B4-BE49-F238E27FC236}">
                <a16:creationId xmlns:a16="http://schemas.microsoft.com/office/drawing/2014/main" xmlns="" id="{13977852-AB0E-4E22-8C93-EEDBF6537C66}"/>
              </a:ext>
            </a:extLst>
          </p:cNvPr>
          <p:cNvSpPr txBox="1">
            <a:spLocks/>
          </p:cNvSpPr>
          <p:nvPr/>
        </p:nvSpPr>
        <p:spPr>
          <a:xfrm>
            <a:off x="780288" y="5559552"/>
            <a:ext cx="11301984" cy="1054608"/>
          </a:xfrm>
          <a:prstGeom prst="rect">
            <a:avLst/>
          </a:prstGeom>
          <a:effectLst/>
        </p:spPr>
        <p:txBody>
          <a:bodyPr vert="horz" lIns="91440" tIns="45720" rIns="91440" bIns="45720" rtlCol="0">
            <a:normAutofit fontScale="92500" lnSpcReduction="10000"/>
          </a:bodyPr>
          <a:lstStyle>
            <a:lvl1pPr marL="0" indent="0" algn="l" defTabSz="457189" rtl="0" eaLnBrk="1" latinLnBrk="0" hangingPunct="1">
              <a:lnSpc>
                <a:spcPct val="150000"/>
              </a:lnSpc>
              <a:spcBef>
                <a:spcPct val="20000"/>
              </a:spcBef>
              <a:buFont typeface="Arial"/>
              <a:buNone/>
              <a:defRPr sz="3600" b="1" i="0" kern="1200">
                <a:solidFill>
                  <a:schemeClr val="tx1"/>
                </a:solidFill>
                <a:latin typeface="Futura Condensed ExtraBold" charset="0"/>
                <a:ea typeface="Futura Condensed ExtraBold" charset="0"/>
                <a:cs typeface="Futura Condensed ExtraBold" charset="0"/>
              </a:defRPr>
            </a:lvl1pPr>
            <a:lvl2pPr marL="11113" indent="0" algn="l" defTabSz="457189" rtl="0" eaLnBrk="1" latinLnBrk="0" hangingPunct="1">
              <a:lnSpc>
                <a:spcPct val="100000"/>
              </a:lnSpc>
              <a:spcBef>
                <a:spcPct val="20000"/>
              </a:spcBef>
              <a:buFont typeface="Arial"/>
              <a:buNone/>
              <a:tabLst/>
              <a:defRPr sz="2400" b="1" i="0" kern="1200">
                <a:solidFill>
                  <a:schemeClr val="bg1">
                    <a:lumMod val="50000"/>
                  </a:schemeClr>
                </a:solidFill>
                <a:effectLst/>
                <a:latin typeface="Futura Condensed ExtraBold" charset="0"/>
                <a:ea typeface="Futura Condensed ExtraBold" charset="0"/>
                <a:cs typeface="Futura Condensed ExtraBold" charset="0"/>
              </a:defRPr>
            </a:lvl2pPr>
            <a:lvl3pPr marL="914377" indent="0" algn="l" defTabSz="457189" rtl="0" eaLnBrk="1" latinLnBrk="0" hangingPunct="1">
              <a:lnSpc>
                <a:spcPct val="150000"/>
              </a:lnSpc>
              <a:spcBef>
                <a:spcPct val="20000"/>
              </a:spcBef>
              <a:buFont typeface="Arial"/>
              <a:buNone/>
              <a:defRPr sz="1800" b="1" i="0" kern="1200">
                <a:solidFill>
                  <a:schemeClr val="bg1">
                    <a:lumMod val="50000"/>
                  </a:schemeClr>
                </a:solidFill>
                <a:latin typeface="Futura Condensed ExtraBold" charset="0"/>
                <a:ea typeface="Futura Condensed ExtraBold" charset="0"/>
                <a:cs typeface="Futura Condensed ExtraBold" charset="0"/>
              </a:defRPr>
            </a:lvl3pPr>
            <a:lvl4pPr marL="1371566"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4pPr>
            <a:lvl5pPr marL="1828754"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rgbClr val="00B050"/>
                </a:solidFill>
              </a:rPr>
              <a:t>Michelson and Knoblock (2006), Bilenko, Kamath and Mooney (2006), Kejriwal and Miranker (2013; 2015)...</a:t>
            </a:r>
          </a:p>
        </p:txBody>
      </p:sp>
      <p:sp>
        <p:nvSpPr>
          <p:cNvPr id="6" name="Footer Placeholder 5"/>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100</a:t>
            </a:fld>
            <a:endParaRPr lang="en-US"/>
          </a:p>
        </p:txBody>
      </p:sp>
    </p:spTree>
    <p:extLst>
      <p:ext uri="{BB962C8B-B14F-4D97-AF65-F5344CB8AC3E}">
        <p14:creationId xmlns:p14="http://schemas.microsoft.com/office/powerpoint/2010/main" val="199465748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582E54-55C6-4A65-B5A2-E8E7853A829B}"/>
              </a:ext>
            </a:extLst>
          </p:cNvPr>
          <p:cNvSpPr>
            <a:spLocks noGrp="1"/>
          </p:cNvSpPr>
          <p:nvPr>
            <p:ph type="title"/>
          </p:nvPr>
        </p:nvSpPr>
        <p:spPr/>
        <p:txBody>
          <a:bodyPr/>
          <a:lstStyle/>
          <a:p>
            <a:r>
              <a:rPr lang="en-US"/>
              <a:t>Putting it together: two-step ER</a:t>
            </a:r>
          </a:p>
        </p:txBody>
      </p:sp>
      <p:sp>
        <p:nvSpPr>
          <p:cNvPr id="4" name="Rectangle 3">
            <a:extLst>
              <a:ext uri="{FF2B5EF4-FFF2-40B4-BE49-F238E27FC236}">
                <a16:creationId xmlns:a16="http://schemas.microsoft.com/office/drawing/2014/main" xmlns="" id="{B886E965-8CF7-4AFB-B67E-E5ABFA517116}"/>
              </a:ext>
            </a:extLst>
          </p:cNvPr>
          <p:cNvSpPr/>
          <p:nvPr/>
        </p:nvSpPr>
        <p:spPr>
          <a:xfrm>
            <a:off x="2545081" y="2020824"/>
            <a:ext cx="7600406" cy="384979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AB83AFED-B484-4738-82B5-BBE330151E0E}"/>
              </a:ext>
            </a:extLst>
          </p:cNvPr>
          <p:cNvSpPr/>
          <p:nvPr/>
        </p:nvSpPr>
        <p:spPr>
          <a:xfrm>
            <a:off x="3405457" y="3194304"/>
            <a:ext cx="2642316" cy="2472282"/>
          </a:xfrm>
          <a:prstGeom prst="rect">
            <a:avLst/>
          </a:pr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Blocking:</a:t>
            </a:r>
          </a:p>
          <a:p>
            <a:pPr algn="ctr"/>
            <a:r>
              <a:rPr lang="en-US" sz="2800" i="1">
                <a:solidFill>
                  <a:schemeClr val="accent4">
                    <a:lumMod val="50000"/>
                  </a:schemeClr>
                </a:solidFill>
              </a:rPr>
              <a:t>Blocking scheme learner+blocking method</a:t>
            </a:r>
            <a:endParaRPr lang="en-US" sz="2800" i="1" dirty="0">
              <a:solidFill>
                <a:schemeClr val="accent4">
                  <a:lumMod val="50000"/>
                </a:schemeClr>
              </a:solidFill>
            </a:endParaRPr>
          </a:p>
        </p:txBody>
      </p:sp>
      <p:sp>
        <p:nvSpPr>
          <p:cNvPr id="6" name="Rectangle 5">
            <a:extLst>
              <a:ext uri="{FF2B5EF4-FFF2-40B4-BE49-F238E27FC236}">
                <a16:creationId xmlns:a16="http://schemas.microsoft.com/office/drawing/2014/main" xmlns="" id="{B9DFC941-02C6-426C-A83F-F9F0F95C7CED}"/>
              </a:ext>
            </a:extLst>
          </p:cNvPr>
          <p:cNvSpPr/>
          <p:nvPr/>
        </p:nvSpPr>
        <p:spPr>
          <a:xfrm>
            <a:off x="7400544" y="3209544"/>
            <a:ext cx="2584086" cy="2457043"/>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7030A0"/>
                </a:solidFill>
              </a:rPr>
              <a:t>Similarity: </a:t>
            </a:r>
          </a:p>
          <a:p>
            <a:pPr algn="ctr"/>
            <a:r>
              <a:rPr lang="en-US" sz="2800" i="1">
                <a:solidFill>
                  <a:srgbClr val="7030A0"/>
                </a:solidFill>
              </a:rPr>
              <a:t>machine learning, rules, heuristics, graph propagation</a:t>
            </a:r>
            <a:endParaRPr lang="en-US" sz="2800" i="1" dirty="0">
              <a:solidFill>
                <a:srgbClr val="7030A0"/>
              </a:solidFill>
            </a:endParaRPr>
          </a:p>
        </p:txBody>
      </p:sp>
      <p:cxnSp>
        <p:nvCxnSpPr>
          <p:cNvPr id="7" name="Straight Arrow Connector 6">
            <a:extLst>
              <a:ext uri="{FF2B5EF4-FFF2-40B4-BE49-F238E27FC236}">
                <a16:creationId xmlns:a16="http://schemas.microsoft.com/office/drawing/2014/main" xmlns="" id="{A57584E9-D47D-45D4-8B65-186E27897B05}"/>
              </a:ext>
            </a:extLst>
          </p:cNvPr>
          <p:cNvCxnSpPr>
            <a:cxnSpLocks/>
            <a:stCxn id="5" idx="3"/>
            <a:endCxn id="6" idx="1"/>
          </p:cNvCxnSpPr>
          <p:nvPr/>
        </p:nvCxnSpPr>
        <p:spPr>
          <a:xfrm>
            <a:off x="6047773" y="4430445"/>
            <a:ext cx="1352771" cy="7621"/>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3F3FD99C-BE57-45BE-9A40-B00E3C2208FD}"/>
              </a:ext>
            </a:extLst>
          </p:cNvPr>
          <p:cNvCxnSpPr/>
          <p:nvPr/>
        </p:nvCxnSpPr>
        <p:spPr>
          <a:xfrm flipV="1">
            <a:off x="1993676" y="4319363"/>
            <a:ext cx="1363013" cy="21466"/>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E79284DD-3918-4DF8-93C0-A541A776E806}"/>
              </a:ext>
            </a:extLst>
          </p:cNvPr>
          <p:cNvCxnSpPr>
            <a:cxnSpLocks/>
            <a:endCxn id="13" idx="1"/>
          </p:cNvCxnSpPr>
          <p:nvPr/>
        </p:nvCxnSpPr>
        <p:spPr>
          <a:xfrm flipV="1">
            <a:off x="9969390" y="4598347"/>
            <a:ext cx="723720" cy="36584"/>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90030014-E7C5-4115-99BF-3343AA369F38}"/>
              </a:ext>
            </a:extLst>
          </p:cNvPr>
          <p:cNvSpPr txBox="1"/>
          <p:nvPr/>
        </p:nvSpPr>
        <p:spPr>
          <a:xfrm>
            <a:off x="950725" y="3823484"/>
            <a:ext cx="1548635" cy="954107"/>
          </a:xfrm>
          <a:prstGeom prst="rect">
            <a:avLst/>
          </a:prstGeom>
          <a:noFill/>
        </p:spPr>
        <p:txBody>
          <a:bodyPr wrap="square" rtlCol="0">
            <a:spAutoFit/>
          </a:bodyPr>
          <a:lstStyle/>
          <a:p>
            <a:r>
              <a:rPr lang="en-US" sz="2800">
                <a:solidFill>
                  <a:schemeClr val="accent1">
                    <a:lumMod val="50000"/>
                  </a:schemeClr>
                </a:solidFill>
              </a:rPr>
              <a:t>Graph inputs</a:t>
            </a:r>
            <a:endParaRPr lang="en-US" sz="2800" dirty="0">
              <a:solidFill>
                <a:schemeClr val="accent1">
                  <a:lumMod val="50000"/>
                </a:schemeClr>
              </a:solidFill>
            </a:endParaRPr>
          </a:p>
        </p:txBody>
      </p:sp>
      <p:sp>
        <p:nvSpPr>
          <p:cNvPr id="13" name="TextBox 12">
            <a:extLst>
              <a:ext uri="{FF2B5EF4-FFF2-40B4-BE49-F238E27FC236}">
                <a16:creationId xmlns:a16="http://schemas.microsoft.com/office/drawing/2014/main" xmlns="" id="{FFBCD357-FF4E-4603-BBCB-60CA3B1C9E52}"/>
              </a:ext>
            </a:extLst>
          </p:cNvPr>
          <p:cNvSpPr txBox="1"/>
          <p:nvPr/>
        </p:nvSpPr>
        <p:spPr>
          <a:xfrm>
            <a:off x="10693110" y="4121293"/>
            <a:ext cx="1669577" cy="954107"/>
          </a:xfrm>
          <a:prstGeom prst="rect">
            <a:avLst/>
          </a:prstGeom>
          <a:noFill/>
        </p:spPr>
        <p:txBody>
          <a:bodyPr wrap="square" rtlCol="0">
            <a:spAutoFit/>
          </a:bodyPr>
          <a:lstStyle/>
          <a:p>
            <a:r>
              <a:rPr lang="en-US" sz="2800">
                <a:solidFill>
                  <a:srgbClr val="C00000"/>
                </a:solidFill>
              </a:rPr>
              <a:t>Resolved entities</a:t>
            </a:r>
            <a:endParaRPr lang="en-US" sz="2800" dirty="0">
              <a:solidFill>
                <a:srgbClr val="C00000"/>
              </a:solidFill>
            </a:endParaRPr>
          </a:p>
        </p:txBody>
      </p:sp>
      <p:sp>
        <p:nvSpPr>
          <p:cNvPr id="14" name="TextBox 13">
            <a:extLst>
              <a:ext uri="{FF2B5EF4-FFF2-40B4-BE49-F238E27FC236}">
                <a16:creationId xmlns:a16="http://schemas.microsoft.com/office/drawing/2014/main" xmlns="" id="{5A7472AE-4861-41EE-B1E2-7EDDD05032B7}"/>
              </a:ext>
            </a:extLst>
          </p:cNvPr>
          <p:cNvSpPr txBox="1"/>
          <p:nvPr/>
        </p:nvSpPr>
        <p:spPr>
          <a:xfrm>
            <a:off x="6702736" y="2054395"/>
            <a:ext cx="3483646" cy="584775"/>
          </a:xfrm>
          <a:prstGeom prst="rect">
            <a:avLst/>
          </a:prstGeom>
          <a:noFill/>
        </p:spPr>
        <p:txBody>
          <a:bodyPr wrap="none" rtlCol="0">
            <a:spAutoFit/>
          </a:bodyPr>
          <a:lstStyle/>
          <a:p>
            <a:r>
              <a:rPr lang="en-US" sz="3200" b="1">
                <a:solidFill>
                  <a:schemeClr val="accent6">
                    <a:lumMod val="50000"/>
                  </a:schemeClr>
                </a:solidFill>
              </a:rPr>
              <a:t>Entity Resolution</a:t>
            </a:r>
          </a:p>
        </p:txBody>
      </p:sp>
      <p:cxnSp>
        <p:nvCxnSpPr>
          <p:cNvPr id="15" name="Straight Arrow Connector 14">
            <a:extLst>
              <a:ext uri="{FF2B5EF4-FFF2-40B4-BE49-F238E27FC236}">
                <a16:creationId xmlns:a16="http://schemas.microsoft.com/office/drawing/2014/main" xmlns="" id="{032B60DC-437A-4E88-A979-3DC15F6A295B}"/>
              </a:ext>
            </a:extLst>
          </p:cNvPr>
          <p:cNvCxnSpPr>
            <a:cxnSpLocks/>
            <a:endCxn id="6" idx="0"/>
          </p:cNvCxnSpPr>
          <p:nvPr/>
        </p:nvCxnSpPr>
        <p:spPr>
          <a:xfrm>
            <a:off x="8656320" y="2737104"/>
            <a:ext cx="36267" cy="47244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9AFCB280-5D53-4303-BB59-A79E84CE4359}"/>
              </a:ext>
            </a:extLst>
          </p:cNvPr>
          <p:cNvCxnSpPr>
            <a:endCxn id="5" idx="0"/>
          </p:cNvCxnSpPr>
          <p:nvPr/>
        </p:nvCxnSpPr>
        <p:spPr>
          <a:xfrm>
            <a:off x="4724400" y="2752344"/>
            <a:ext cx="2215" cy="44196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C56E428A-5522-478B-8A88-EAD2F243382D}"/>
              </a:ext>
            </a:extLst>
          </p:cNvPr>
          <p:cNvCxnSpPr>
            <a:cxnSpLocks/>
          </p:cNvCxnSpPr>
          <p:nvPr/>
        </p:nvCxnSpPr>
        <p:spPr>
          <a:xfrm>
            <a:off x="2474976" y="2737451"/>
            <a:ext cx="6218761" cy="0"/>
          </a:xfrm>
          <a:prstGeom prst="straightConnector1">
            <a:avLst/>
          </a:prstGeom>
          <a:ln w="57150">
            <a:solidFill>
              <a:schemeClr val="accent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77E6B956-BD47-4C75-AE54-55D3FD0F71E2}"/>
              </a:ext>
            </a:extLst>
          </p:cNvPr>
          <p:cNvSpPr txBox="1"/>
          <p:nvPr/>
        </p:nvSpPr>
        <p:spPr>
          <a:xfrm>
            <a:off x="249685" y="2049549"/>
            <a:ext cx="2359403" cy="1384995"/>
          </a:xfrm>
          <a:prstGeom prst="rect">
            <a:avLst/>
          </a:prstGeom>
          <a:noFill/>
        </p:spPr>
        <p:txBody>
          <a:bodyPr wrap="square" rtlCol="0">
            <a:spAutoFit/>
          </a:bodyPr>
          <a:lstStyle/>
          <a:p>
            <a:r>
              <a:rPr lang="en-US" sz="2800">
                <a:solidFill>
                  <a:schemeClr val="accent1">
                    <a:lumMod val="50000"/>
                  </a:schemeClr>
                </a:solidFill>
              </a:rPr>
              <a:t>Training set of duplicates/non-duplicates</a:t>
            </a:r>
            <a:endParaRPr lang="en-US" sz="2800" dirty="0">
              <a:solidFill>
                <a:schemeClr val="accent1">
                  <a:lumMod val="50000"/>
                </a:schemeClr>
              </a:solidFill>
            </a:endParaRPr>
          </a:p>
        </p:txBody>
      </p:sp>
      <p:sp>
        <p:nvSpPr>
          <p:cNvPr id="19" name="TextBox 18">
            <a:extLst>
              <a:ext uri="{FF2B5EF4-FFF2-40B4-BE49-F238E27FC236}">
                <a16:creationId xmlns:a16="http://schemas.microsoft.com/office/drawing/2014/main" xmlns="" id="{599BA155-E94B-4AC5-95EF-BE6ADB517D9B}"/>
              </a:ext>
            </a:extLst>
          </p:cNvPr>
          <p:cNvSpPr txBox="1"/>
          <p:nvPr/>
        </p:nvSpPr>
        <p:spPr>
          <a:xfrm>
            <a:off x="6007357" y="3578351"/>
            <a:ext cx="1661411" cy="830997"/>
          </a:xfrm>
          <a:prstGeom prst="rect">
            <a:avLst/>
          </a:prstGeom>
          <a:noFill/>
        </p:spPr>
        <p:txBody>
          <a:bodyPr wrap="square" rtlCol="0">
            <a:spAutoFit/>
          </a:bodyPr>
          <a:lstStyle/>
          <a:p>
            <a:r>
              <a:rPr lang="en-US" sz="2400">
                <a:solidFill>
                  <a:schemeClr val="accent1">
                    <a:lumMod val="50000"/>
                  </a:schemeClr>
                </a:solidFill>
              </a:rPr>
              <a:t>Candidate pairs</a:t>
            </a:r>
            <a:endParaRPr lang="en-US" sz="2400" dirty="0">
              <a:solidFill>
                <a:schemeClr val="accent1">
                  <a:lumMod val="50000"/>
                </a:schemeClr>
              </a:solidFill>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9" name="Slide Number Placeholder 8"/>
          <p:cNvSpPr>
            <a:spLocks noGrp="1"/>
          </p:cNvSpPr>
          <p:nvPr>
            <p:ph type="sldNum" sz="quarter" idx="12"/>
          </p:nvPr>
        </p:nvSpPr>
        <p:spPr/>
        <p:txBody>
          <a:bodyPr/>
          <a:lstStyle/>
          <a:p>
            <a:fld id="{07185052-16E8-7E4B-9E32-0EAF7D224DD4}" type="slidenum">
              <a:rPr lang="en-US" smtClean="0"/>
              <a:t>101</a:t>
            </a:fld>
            <a:endParaRPr lang="en-US"/>
          </a:p>
        </p:txBody>
      </p:sp>
    </p:spTree>
    <p:extLst>
      <p:ext uri="{BB962C8B-B14F-4D97-AF65-F5344CB8AC3E}">
        <p14:creationId xmlns:p14="http://schemas.microsoft.com/office/powerpoint/2010/main" val="19886711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A43257-FCE9-45DC-A72C-8EEF0BDED49A}"/>
              </a:ext>
            </a:extLst>
          </p:cNvPr>
          <p:cNvSpPr>
            <a:spLocks noGrp="1"/>
          </p:cNvSpPr>
          <p:nvPr>
            <p:ph type="title"/>
          </p:nvPr>
        </p:nvSpPr>
        <p:spPr/>
        <p:txBody>
          <a:bodyPr/>
          <a:lstStyle/>
          <a:p>
            <a:r>
              <a:rPr lang="en-US"/>
              <a:t>ER packages</a:t>
            </a:r>
          </a:p>
        </p:txBody>
      </p:sp>
      <p:sp>
        <p:nvSpPr>
          <p:cNvPr id="3" name="Content Placeholder 2">
            <a:extLst>
              <a:ext uri="{FF2B5EF4-FFF2-40B4-BE49-F238E27FC236}">
                <a16:creationId xmlns:a16="http://schemas.microsoft.com/office/drawing/2014/main" xmlns="" id="{EE7E6F8F-8DDB-40AC-8BCA-87D312D6ABC4}"/>
              </a:ext>
            </a:extLst>
          </p:cNvPr>
          <p:cNvSpPr>
            <a:spLocks noGrp="1"/>
          </p:cNvSpPr>
          <p:nvPr>
            <p:ph idx="1"/>
          </p:nvPr>
        </p:nvSpPr>
        <p:spPr/>
        <p:txBody>
          <a:bodyPr/>
          <a:lstStyle/>
          <a:p>
            <a:r>
              <a:rPr lang="en-US"/>
              <a:t>Not many, still tend to be inefficient or for specific domain</a:t>
            </a:r>
          </a:p>
          <a:p>
            <a:pPr lvl="1"/>
            <a:r>
              <a:rPr lang="en-US"/>
              <a:t>	</a:t>
            </a:r>
            <a:r>
              <a:rPr lang="en-US">
                <a:solidFill>
                  <a:srgbClr val="FF0000"/>
                </a:solidFill>
              </a:rPr>
              <a:t>FEBRL </a:t>
            </a:r>
            <a:r>
              <a:rPr lang="en-US"/>
              <a:t>was designed for </a:t>
            </a:r>
            <a:r>
              <a:rPr lang="en-US">
                <a:solidFill>
                  <a:srgbClr val="FF0000"/>
                </a:solidFill>
              </a:rPr>
              <a:t>biomedical</a:t>
            </a:r>
            <a:r>
              <a:rPr lang="en-US"/>
              <a:t> record linkage </a:t>
            </a:r>
            <a:r>
              <a:rPr lang="en-US">
                <a:solidFill>
                  <a:srgbClr val="00B050"/>
                </a:solidFill>
              </a:rPr>
              <a:t>(Christen, 2008)</a:t>
            </a:r>
          </a:p>
          <a:p>
            <a:pPr lvl="1"/>
            <a:endParaRPr lang="en-US"/>
          </a:p>
          <a:p>
            <a:pPr lvl="1"/>
            <a:r>
              <a:rPr lang="en-US"/>
              <a:t>	</a:t>
            </a:r>
            <a:r>
              <a:rPr lang="en-US">
                <a:solidFill>
                  <a:srgbClr val="FF0000"/>
                </a:solidFill>
              </a:rPr>
              <a:t>Dedupe</a:t>
            </a:r>
            <a:r>
              <a:rPr lang="en-US"/>
              <a:t> crashes on graphs with fewer than a million nodes 	</a:t>
            </a:r>
            <a:r>
              <a:rPr lang="en-US">
                <a:hlinkClick r:id="rId2"/>
              </a:rPr>
              <a:t>https://github.com/dedupeio/dedupe</a:t>
            </a:r>
            <a:r>
              <a:rPr lang="en-US"/>
              <a:t> </a:t>
            </a:r>
          </a:p>
          <a:p>
            <a:pPr lvl="1"/>
            <a:endParaRPr lang="en-US"/>
          </a:p>
          <a:p>
            <a:pPr lvl="1"/>
            <a:r>
              <a:rPr lang="en-US"/>
              <a:t>	</a:t>
            </a:r>
            <a:r>
              <a:rPr lang="en-US">
                <a:solidFill>
                  <a:srgbClr val="FF0000"/>
                </a:solidFill>
              </a:rPr>
              <a:t>LIMES, Silk </a:t>
            </a:r>
            <a:r>
              <a:rPr lang="en-US"/>
              <a:t>mostly designed for RDF data, often </a:t>
            </a:r>
            <a:r>
              <a:rPr lang="en-US">
                <a:solidFill>
                  <a:srgbClr val="FF0000"/>
                </a:solidFill>
              </a:rPr>
              <a:t>require pre-specified 	similarity functions </a:t>
            </a:r>
            <a:r>
              <a:rPr lang="en-US">
                <a:solidFill>
                  <a:srgbClr val="00B050"/>
                </a:solidFill>
              </a:rPr>
              <a:t>(Ngonga Ngomo and Auer, 2008; Isele et al. 2010)</a:t>
            </a:r>
          </a:p>
          <a:p>
            <a:pPr lvl="1"/>
            <a:endParaRPr lang="en-US">
              <a:solidFill>
                <a:srgbClr val="FF0000"/>
              </a:solidFill>
            </a:endParaRP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102</a:t>
            </a:fld>
            <a:endParaRPr lang="en-US"/>
          </a:p>
        </p:txBody>
      </p:sp>
    </p:spTree>
    <p:extLst>
      <p:ext uri="{BB962C8B-B14F-4D97-AF65-F5344CB8AC3E}">
        <p14:creationId xmlns:p14="http://schemas.microsoft.com/office/powerpoint/2010/main" val="1604689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AD2B99-12CA-488C-8F69-C56BB8912518}"/>
              </a:ext>
            </a:extLst>
          </p:cNvPr>
          <p:cNvSpPr>
            <a:spLocks noGrp="1"/>
          </p:cNvSpPr>
          <p:nvPr>
            <p:ph type="title"/>
          </p:nvPr>
        </p:nvSpPr>
        <p:spPr/>
        <p:txBody>
          <a:bodyPr/>
          <a:lstStyle/>
          <a:p>
            <a:r>
              <a:rPr lang="en-US"/>
              <a:t>Not all attributes are equal</a:t>
            </a:r>
          </a:p>
        </p:txBody>
      </p:sp>
      <p:sp>
        <p:nvSpPr>
          <p:cNvPr id="3" name="Content Placeholder 2">
            <a:extLst>
              <a:ext uri="{FF2B5EF4-FFF2-40B4-BE49-F238E27FC236}">
                <a16:creationId xmlns:a16="http://schemas.microsoft.com/office/drawing/2014/main" xmlns="" id="{BF223828-D9B1-4149-9FCB-D4CFCA984918}"/>
              </a:ext>
            </a:extLst>
          </p:cNvPr>
          <p:cNvSpPr>
            <a:spLocks noGrp="1"/>
          </p:cNvSpPr>
          <p:nvPr>
            <p:ph idx="1"/>
          </p:nvPr>
        </p:nvSpPr>
        <p:spPr>
          <a:xfrm>
            <a:off x="609600" y="1600203"/>
            <a:ext cx="11582400" cy="5257799"/>
          </a:xfrm>
        </p:spPr>
        <p:txBody>
          <a:bodyPr>
            <a:normAutofit/>
          </a:bodyPr>
          <a:lstStyle/>
          <a:p>
            <a:r>
              <a:rPr lang="en-US" dirty="0"/>
              <a:t>Phones/emails important in human trafficking </a:t>
            </a:r>
            <a:endParaRPr lang="en-US" dirty="0" smtClean="0"/>
          </a:p>
          <a:p>
            <a:pPr lvl="1"/>
            <a:r>
              <a:rPr lang="en-US" dirty="0" smtClean="0"/>
              <a:t>(</a:t>
            </a:r>
            <a:r>
              <a:rPr lang="en-US" dirty="0"/>
              <a:t>names are unreliable)</a:t>
            </a:r>
          </a:p>
          <a:p>
            <a:r>
              <a:rPr lang="en-US" dirty="0"/>
              <a:t>Names can be important in SEC </a:t>
            </a:r>
            <a:endParaRPr lang="en-US" dirty="0" smtClean="0"/>
          </a:p>
          <a:p>
            <a:pPr lvl="1"/>
            <a:r>
              <a:rPr lang="en-US" dirty="0" smtClean="0"/>
              <a:t>(</a:t>
            </a:r>
            <a:r>
              <a:rPr lang="en-US" dirty="0"/>
              <a:t>nothing special about phones)</a:t>
            </a:r>
          </a:p>
          <a:p>
            <a:r>
              <a:rPr lang="en-US" dirty="0">
                <a:solidFill>
                  <a:schemeClr val="accent5"/>
                </a:solidFill>
              </a:rPr>
              <a:t>How do we use this knowledge?</a:t>
            </a:r>
          </a:p>
          <a:p>
            <a:pPr lvl="1"/>
            <a:r>
              <a:rPr lang="en-US" dirty="0"/>
              <a:t>	</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103</a:t>
            </a:fld>
            <a:endParaRPr lang="en-US"/>
          </a:p>
        </p:txBody>
      </p:sp>
    </p:spTree>
    <p:extLst>
      <p:ext uri="{BB962C8B-B14F-4D97-AF65-F5344CB8AC3E}">
        <p14:creationId xmlns:p14="http://schemas.microsoft.com/office/powerpoint/2010/main" val="190906061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D1D37B-BDD3-4919-A840-FFA458B1FB72}"/>
              </a:ext>
            </a:extLst>
          </p:cNvPr>
          <p:cNvSpPr>
            <a:spLocks noGrp="1"/>
          </p:cNvSpPr>
          <p:nvPr>
            <p:ph type="title"/>
          </p:nvPr>
        </p:nvSpPr>
        <p:spPr/>
        <p:txBody>
          <a:bodyPr/>
          <a:lstStyle/>
          <a:p>
            <a:r>
              <a:rPr lang="en-US"/>
              <a:t>Domain knowledge</a:t>
            </a:r>
          </a:p>
        </p:txBody>
      </p:sp>
      <p:sp>
        <p:nvSpPr>
          <p:cNvPr id="3" name="Content Placeholder 2">
            <a:extLst>
              <a:ext uri="{FF2B5EF4-FFF2-40B4-BE49-F238E27FC236}">
                <a16:creationId xmlns:a16="http://schemas.microsoft.com/office/drawing/2014/main" xmlns="" id="{331CF4A4-A141-4598-843F-DA12E645A0EF}"/>
              </a:ext>
            </a:extLst>
          </p:cNvPr>
          <p:cNvSpPr>
            <a:spLocks noGrp="1"/>
          </p:cNvSpPr>
          <p:nvPr>
            <p:ph idx="1"/>
          </p:nvPr>
        </p:nvSpPr>
        <p:spPr/>
        <p:txBody>
          <a:bodyPr/>
          <a:lstStyle/>
          <a:p>
            <a:r>
              <a:rPr lang="en-US"/>
              <a:t>Especially important for unusual domains but how do we </a:t>
            </a:r>
            <a:r>
              <a:rPr lang="en-US">
                <a:solidFill>
                  <a:srgbClr val="FF0000"/>
                </a:solidFill>
              </a:rPr>
              <a:t>express</a:t>
            </a:r>
            <a:r>
              <a:rPr lang="en-US"/>
              <a:t> and </a:t>
            </a:r>
            <a:r>
              <a:rPr lang="en-US">
                <a:solidFill>
                  <a:srgbClr val="FF0000"/>
                </a:solidFill>
              </a:rPr>
              <a:t>use</a:t>
            </a:r>
            <a:r>
              <a:rPr lang="en-US"/>
              <a:t> it?</a:t>
            </a:r>
          </a:p>
          <a:p>
            <a:pPr lvl="1"/>
            <a:r>
              <a:rPr lang="en-US"/>
              <a:t>	</a:t>
            </a:r>
          </a:p>
          <a:p>
            <a:pPr lvl="1"/>
            <a:r>
              <a:rPr lang="en-US"/>
              <a:t>	Use </a:t>
            </a:r>
            <a:r>
              <a:rPr lang="en-US">
                <a:solidFill>
                  <a:srgbClr val="FF0000"/>
                </a:solidFill>
              </a:rPr>
              <a:t>rules</a:t>
            </a:r>
            <a:r>
              <a:rPr lang="en-US"/>
              <a:t>? Too brittle, don’t always work!</a:t>
            </a:r>
          </a:p>
          <a:p>
            <a:pPr lvl="1"/>
            <a:endParaRPr lang="en-US"/>
          </a:p>
          <a:p>
            <a:pPr lvl="1"/>
            <a:r>
              <a:rPr lang="en-US"/>
              <a:t>	Use </a:t>
            </a:r>
            <a:r>
              <a:rPr lang="en-US">
                <a:solidFill>
                  <a:srgbClr val="FF0000"/>
                </a:solidFill>
              </a:rPr>
              <a:t>machine learning</a:t>
            </a:r>
            <a:r>
              <a:rPr lang="en-US"/>
              <a:t>? Training data hard to come by, how to encode 	rule-based intuitions?</a:t>
            </a:r>
          </a:p>
          <a:p>
            <a:endParaRPr lang="en-US"/>
          </a:p>
          <a:p>
            <a:endParaRPr lang="en-US"/>
          </a:p>
          <a:p>
            <a:endParaRPr lang="en-US"/>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104</a:t>
            </a:fld>
            <a:endParaRPr lang="en-US"/>
          </a:p>
        </p:txBody>
      </p:sp>
    </p:spTree>
    <p:extLst>
      <p:ext uri="{BB962C8B-B14F-4D97-AF65-F5344CB8AC3E}">
        <p14:creationId xmlns:p14="http://schemas.microsoft.com/office/powerpoint/2010/main" val="99913196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Probabilistic Soft Logic (PSL)</a:t>
            </a:r>
            <a:endParaRPr lang="en-US" dirty="0"/>
          </a:p>
        </p:txBody>
      </p:sp>
      <p:sp>
        <p:nvSpPr>
          <p:cNvPr id="3" name="Text Placeholder 2">
            <a:extLst>
              <a:ext uri="{FF2B5EF4-FFF2-40B4-BE49-F238E27FC236}">
                <a16:creationId xmlns:a16="http://schemas.microsoft.com/office/drawing/2014/main" xmlns="" id="{B036D968-7620-4A31-A504-FF70A819D55F}"/>
              </a:ext>
            </a:extLst>
          </p:cNvPr>
          <p:cNvSpPr>
            <a:spLocks noGrp="1"/>
          </p:cNvSpPr>
          <p:nvPr>
            <p:ph type="body" idx="1"/>
          </p:nvPr>
        </p:nvSpPr>
        <p:spPr/>
        <p:txBody>
          <a:bodyPr>
            <a:normAutofit fontScale="92500" lnSpcReduction="10000"/>
          </a:bodyPr>
          <a:lstStyle/>
          <a:p>
            <a:endParaRPr lang="en-US"/>
          </a:p>
        </p:txBody>
      </p:sp>
    </p:spTree>
    <p:extLst>
      <p:ext uri="{BB962C8B-B14F-4D97-AF65-F5344CB8AC3E}">
        <p14:creationId xmlns:p14="http://schemas.microsoft.com/office/powerpoint/2010/main" val="123633347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D4B440-223A-4566-9B25-648E6960560B}"/>
              </a:ext>
            </a:extLst>
          </p:cNvPr>
          <p:cNvSpPr>
            <a:spLocks noGrp="1"/>
          </p:cNvSpPr>
          <p:nvPr>
            <p:ph type="title"/>
          </p:nvPr>
        </p:nvSpPr>
        <p:spPr/>
        <p:txBody>
          <a:bodyPr/>
          <a:lstStyle/>
          <a:p>
            <a:r>
              <a:rPr lang="en-US"/>
              <a:t>Practical methods to resolve logic/probability dilemma</a:t>
            </a:r>
          </a:p>
        </p:txBody>
      </p:sp>
      <p:sp>
        <p:nvSpPr>
          <p:cNvPr id="3" name="Content Placeholder 2">
            <a:extLst>
              <a:ext uri="{FF2B5EF4-FFF2-40B4-BE49-F238E27FC236}">
                <a16:creationId xmlns:a16="http://schemas.microsoft.com/office/drawing/2014/main" xmlns="" id="{E9F9BCEA-EAB3-4080-BBB3-E53E53092E15}"/>
              </a:ext>
            </a:extLst>
          </p:cNvPr>
          <p:cNvSpPr>
            <a:spLocks noGrp="1"/>
          </p:cNvSpPr>
          <p:nvPr>
            <p:ph idx="1"/>
          </p:nvPr>
        </p:nvSpPr>
        <p:spPr/>
        <p:txBody>
          <a:bodyPr/>
          <a:lstStyle/>
          <a:p>
            <a:r>
              <a:rPr lang="en-US"/>
              <a:t>Statistical Relational Learning (SRL)</a:t>
            </a:r>
          </a:p>
          <a:p>
            <a:pPr lvl="1"/>
            <a:r>
              <a:rPr lang="en-US"/>
              <a:t>Stochastic Logic Programs (SLPs) </a:t>
            </a:r>
            <a:r>
              <a:rPr lang="en-US">
                <a:solidFill>
                  <a:srgbClr val="00B050"/>
                </a:solidFill>
              </a:rPr>
              <a:t>Muggleton (1996)</a:t>
            </a:r>
          </a:p>
          <a:p>
            <a:pPr lvl="1"/>
            <a:r>
              <a:rPr lang="en-US"/>
              <a:t>Probabilistic Relational Models (PRMs) </a:t>
            </a:r>
            <a:r>
              <a:rPr lang="en-US">
                <a:solidFill>
                  <a:srgbClr val="00B050"/>
                </a:solidFill>
              </a:rPr>
              <a:t>Koller (1999)</a:t>
            </a:r>
          </a:p>
          <a:p>
            <a:pPr lvl="1"/>
            <a:r>
              <a:rPr lang="en-US"/>
              <a:t>Bayesian Logic Programs (BLPs) </a:t>
            </a:r>
            <a:r>
              <a:rPr lang="en-US">
                <a:solidFill>
                  <a:srgbClr val="00B050"/>
                </a:solidFill>
              </a:rPr>
              <a:t>Kersting and De Raedt (2001)</a:t>
            </a:r>
          </a:p>
          <a:p>
            <a:pPr lvl="1"/>
            <a:r>
              <a:rPr lang="en-US"/>
              <a:t>Markov Logic Networks (MLNs) </a:t>
            </a:r>
            <a:r>
              <a:rPr lang="en-US">
                <a:solidFill>
                  <a:srgbClr val="00B050"/>
                </a:solidFill>
              </a:rPr>
              <a:t>Richardson and Domingos (2006)</a:t>
            </a:r>
          </a:p>
          <a:p>
            <a:pPr lvl="1"/>
            <a:r>
              <a:rPr lang="en-US"/>
              <a:t>Probabilistic Soft Logic (PSL) </a:t>
            </a:r>
            <a:r>
              <a:rPr lang="en-US">
                <a:solidFill>
                  <a:srgbClr val="00B050"/>
                </a:solidFill>
              </a:rPr>
              <a:t>Kimmig et al., (2012)</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106</a:t>
            </a:fld>
            <a:endParaRPr lang="en-US"/>
          </a:p>
        </p:txBody>
      </p:sp>
    </p:spTree>
    <p:extLst>
      <p:ext uri="{BB962C8B-B14F-4D97-AF65-F5344CB8AC3E}">
        <p14:creationId xmlns:p14="http://schemas.microsoft.com/office/powerpoint/2010/main" val="180472873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788202-DECB-4D43-812F-5B601957EEF8}"/>
              </a:ext>
            </a:extLst>
          </p:cNvPr>
          <p:cNvSpPr>
            <a:spLocks noGrp="1"/>
          </p:cNvSpPr>
          <p:nvPr>
            <p:ph type="title"/>
          </p:nvPr>
        </p:nvSpPr>
        <p:spPr/>
        <p:txBody>
          <a:bodyPr/>
          <a:lstStyle/>
          <a:p>
            <a:r>
              <a:rPr lang="en-US"/>
              <a:t>Intuitive example (PSL)</a:t>
            </a:r>
          </a:p>
        </p:txBody>
      </p:sp>
      <p:sp>
        <p:nvSpPr>
          <p:cNvPr id="3" name="Content Placeholder 2">
            <a:extLst>
              <a:ext uri="{FF2B5EF4-FFF2-40B4-BE49-F238E27FC236}">
                <a16:creationId xmlns:a16="http://schemas.microsoft.com/office/drawing/2014/main" xmlns="" id="{767CBEEF-1965-4431-97AC-6943A2F1422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16F72900-88B6-4D3F-8CE7-CE9C4C9F2D4E}"/>
              </a:ext>
            </a:extLst>
          </p:cNvPr>
          <p:cNvPicPr>
            <a:picLocks noChangeAspect="1"/>
          </p:cNvPicPr>
          <p:nvPr/>
        </p:nvPicPr>
        <p:blipFill>
          <a:blip r:embed="rId2"/>
          <a:stretch>
            <a:fillRect/>
          </a:stretch>
        </p:blipFill>
        <p:spPr>
          <a:xfrm>
            <a:off x="1194816" y="1257917"/>
            <a:ext cx="8863584" cy="5295424"/>
          </a:xfrm>
          <a:prstGeom prst="rect">
            <a:avLst/>
          </a:prstGeom>
        </p:spPr>
      </p:pic>
      <p:sp>
        <p:nvSpPr>
          <p:cNvPr id="5" name="Footer Placeholder 4"/>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107</a:t>
            </a:fld>
            <a:endParaRPr lang="en-US"/>
          </a:p>
        </p:txBody>
      </p:sp>
    </p:spTree>
    <p:extLst>
      <p:ext uri="{BB962C8B-B14F-4D97-AF65-F5344CB8AC3E}">
        <p14:creationId xmlns:p14="http://schemas.microsoft.com/office/powerpoint/2010/main" val="18656835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3E702-F536-42EE-B807-C28D9330743B}"/>
              </a:ext>
            </a:extLst>
          </p:cNvPr>
          <p:cNvSpPr>
            <a:spLocks noGrp="1"/>
          </p:cNvSpPr>
          <p:nvPr>
            <p:ph type="title"/>
          </p:nvPr>
        </p:nvSpPr>
        <p:spPr/>
        <p:txBody>
          <a:bodyPr/>
          <a:lstStyle/>
          <a:p>
            <a:r>
              <a:rPr lang="en-US"/>
              <a:t>Why PSL?</a:t>
            </a:r>
          </a:p>
        </p:txBody>
      </p:sp>
      <p:pic>
        <p:nvPicPr>
          <p:cNvPr id="4" name="Picture 3">
            <a:extLst>
              <a:ext uri="{FF2B5EF4-FFF2-40B4-BE49-F238E27FC236}">
                <a16:creationId xmlns:a16="http://schemas.microsoft.com/office/drawing/2014/main" xmlns="" id="{A9B1B015-EB88-4271-AF58-4C4AC59A0472}"/>
              </a:ext>
            </a:extLst>
          </p:cNvPr>
          <p:cNvPicPr>
            <a:picLocks noChangeAspect="1"/>
          </p:cNvPicPr>
          <p:nvPr/>
        </p:nvPicPr>
        <p:blipFill>
          <a:blip r:embed="rId2"/>
          <a:stretch>
            <a:fillRect/>
          </a:stretch>
        </p:blipFill>
        <p:spPr>
          <a:xfrm>
            <a:off x="1595437" y="1220533"/>
            <a:ext cx="8658035" cy="5441116"/>
          </a:xfrm>
          <a:prstGeom prst="rect">
            <a:avLst/>
          </a:prstGeom>
        </p:spPr>
      </p:pic>
      <p:sp>
        <p:nvSpPr>
          <p:cNvPr id="3" name="Footer Placeholder 2"/>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108</a:t>
            </a:fld>
            <a:endParaRPr lang="en-US"/>
          </a:p>
        </p:txBody>
      </p:sp>
    </p:spTree>
    <p:extLst>
      <p:ext uri="{BB962C8B-B14F-4D97-AF65-F5344CB8AC3E}">
        <p14:creationId xmlns:p14="http://schemas.microsoft.com/office/powerpoint/2010/main" val="113538409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A262F8-D2C6-49C3-B471-4D4D00CB7435}"/>
              </a:ext>
            </a:extLst>
          </p:cNvPr>
          <p:cNvSpPr>
            <a:spLocks noGrp="1"/>
          </p:cNvSpPr>
          <p:nvPr>
            <p:ph type="title"/>
          </p:nvPr>
        </p:nvSpPr>
        <p:spPr/>
        <p:txBody>
          <a:bodyPr/>
          <a:lstStyle/>
          <a:p>
            <a:r>
              <a:rPr lang="en-US"/>
              <a:t>Probabilistic Soft Logic (PSL)</a:t>
            </a:r>
          </a:p>
        </p:txBody>
      </p:sp>
      <p:sp>
        <p:nvSpPr>
          <p:cNvPr id="3" name="Content Placeholder 2">
            <a:extLst>
              <a:ext uri="{FF2B5EF4-FFF2-40B4-BE49-F238E27FC236}">
                <a16:creationId xmlns:a16="http://schemas.microsoft.com/office/drawing/2014/main" xmlns="" id="{F6F12845-9AE0-46D5-9BD0-56FB9C1194D5}"/>
              </a:ext>
            </a:extLst>
          </p:cNvPr>
          <p:cNvSpPr>
            <a:spLocks noGrp="1"/>
          </p:cNvSpPr>
          <p:nvPr>
            <p:ph idx="1"/>
          </p:nvPr>
        </p:nvSpPr>
        <p:spPr/>
        <p:txBody>
          <a:bodyPr/>
          <a:lstStyle/>
          <a:p>
            <a:r>
              <a:rPr lang="en-US"/>
              <a:t>Good framework for expressing domain constraints</a:t>
            </a:r>
          </a:p>
          <a:p>
            <a:r>
              <a:rPr lang="en-US"/>
              <a:t>Code available, many tutorials and videos on how to get started</a:t>
            </a:r>
          </a:p>
          <a:p>
            <a:endParaRPr lang="en-US"/>
          </a:p>
          <a:p>
            <a:r>
              <a:rPr lang="en-US">
                <a:hlinkClick r:id="rId3"/>
              </a:rPr>
              <a:t>http://psl.linqs.org/index.html</a:t>
            </a:r>
            <a:r>
              <a:rPr lang="en-US"/>
              <a:t> </a:t>
            </a:r>
          </a:p>
          <a:p>
            <a:endParaRPr lang="en-US"/>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109</a:t>
            </a:fld>
            <a:endParaRPr lang="en-US"/>
          </a:p>
        </p:txBody>
      </p:sp>
    </p:spTree>
    <p:extLst>
      <p:ext uri="{BB962C8B-B14F-4D97-AF65-F5344CB8AC3E}">
        <p14:creationId xmlns:p14="http://schemas.microsoft.com/office/powerpoint/2010/main" val="2008197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
            <a:ext cx="11582400" cy="842033"/>
          </a:xfrm>
        </p:spPr>
        <p:txBody>
          <a:bodyPr>
            <a:normAutofit/>
          </a:bodyPr>
          <a:lstStyle/>
          <a:p>
            <a:r>
              <a:rPr lang="en-US" sz="4000" dirty="0" smtClean="0"/>
              <a:t>Find Locations </a:t>
            </a:r>
            <a:r>
              <a:rPr lang="en-US" sz="4000" smtClean="0"/>
              <a:t>Where An Escort Was Advertised</a:t>
            </a:r>
            <a:endParaRPr lang="en-US" sz="400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0397"/>
            <a:ext cx="5951111" cy="53374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700" y="1190396"/>
            <a:ext cx="5956300" cy="5337403"/>
          </a:xfrm>
          <a:prstGeom prst="rect">
            <a:avLst/>
          </a:prstGeom>
        </p:spPr>
      </p:pic>
      <p:sp>
        <p:nvSpPr>
          <p:cNvPr id="8" name="Footer Placeholder 7"/>
          <p:cNvSpPr>
            <a:spLocks noGrp="1"/>
          </p:cNvSpPr>
          <p:nvPr>
            <p:ph type="ftr" sz="quarter" idx="11"/>
          </p:nvPr>
        </p:nvSpPr>
        <p:spPr/>
        <p:txBody>
          <a:bodyPr/>
          <a:lstStyle/>
          <a:p>
            <a:r>
              <a:rPr lang="en-US" smtClean="0"/>
              <a:t>Kejriwal, Szekely</a:t>
            </a:r>
            <a:endParaRPr lang="en-US"/>
          </a:p>
        </p:txBody>
      </p:sp>
      <p:sp>
        <p:nvSpPr>
          <p:cNvPr id="9" name="Slide Number Placeholder 8"/>
          <p:cNvSpPr>
            <a:spLocks noGrp="1"/>
          </p:cNvSpPr>
          <p:nvPr>
            <p:ph type="sldNum" sz="quarter" idx="12"/>
          </p:nvPr>
        </p:nvSpPr>
        <p:spPr/>
        <p:txBody>
          <a:bodyPr/>
          <a:lstStyle/>
          <a:p>
            <a:fld id="{07185052-16E8-7E4B-9E32-0EAF7D224DD4}" type="slidenum">
              <a:rPr lang="en-US" smtClean="0"/>
              <a:t>11</a:t>
            </a:fld>
            <a:endParaRPr lang="en-US"/>
          </a:p>
        </p:txBody>
      </p:sp>
    </p:spTree>
    <p:extLst>
      <p:ext uri="{BB962C8B-B14F-4D97-AF65-F5344CB8AC3E}">
        <p14:creationId xmlns:p14="http://schemas.microsoft.com/office/powerpoint/2010/main" val="1142230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5217CF-257D-4FEF-B482-67CB28C7CA50}"/>
              </a:ext>
            </a:extLst>
          </p:cNvPr>
          <p:cNvSpPr>
            <a:spLocks noGrp="1"/>
          </p:cNvSpPr>
          <p:nvPr>
            <p:ph type="title"/>
          </p:nvPr>
        </p:nvSpPr>
        <p:spPr/>
        <p:txBody>
          <a:bodyPr/>
          <a:lstStyle/>
          <a:p>
            <a:r>
              <a:rPr lang="en-US"/>
              <a:t>Rules need to be pre-specified</a:t>
            </a:r>
          </a:p>
        </p:txBody>
      </p:sp>
      <p:sp>
        <p:nvSpPr>
          <p:cNvPr id="3" name="Content Placeholder 2">
            <a:extLst>
              <a:ext uri="{FF2B5EF4-FFF2-40B4-BE49-F238E27FC236}">
                <a16:creationId xmlns:a16="http://schemas.microsoft.com/office/drawing/2014/main" xmlns="" id="{F24A0F98-5355-4DFA-AB19-84E8636319F0}"/>
              </a:ext>
            </a:extLst>
          </p:cNvPr>
          <p:cNvSpPr>
            <a:spLocks noGrp="1"/>
          </p:cNvSpPr>
          <p:nvPr>
            <p:ph idx="1"/>
          </p:nvPr>
        </p:nvSpPr>
        <p:spPr/>
        <p:txBody>
          <a:bodyPr/>
          <a:lstStyle/>
          <a:p>
            <a:r>
              <a:rPr lang="en-US"/>
              <a:t>But weights can be learned from training data</a:t>
            </a:r>
          </a:p>
          <a:p>
            <a:endParaRPr lang="en-US"/>
          </a:p>
          <a:p>
            <a:endParaRPr lang="en-US"/>
          </a:p>
          <a:p>
            <a:r>
              <a:rPr lang="en-US"/>
              <a:t>Some recent work has also tried to learn rules (but may lose interpretability)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3D4FF842-0A88-4AE8-9411-A6DA440D33AD}"/>
                  </a:ext>
                </a:extLst>
              </p:cNvPr>
              <p:cNvSpPr txBox="1"/>
              <p:nvPr/>
            </p:nvSpPr>
            <p:spPr>
              <a:xfrm>
                <a:off x="2188464" y="2511552"/>
                <a:ext cx="6867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002060"/>
                          </a:solidFill>
                          <a:latin typeface="Cambria Math" panose="02040503050406030204" pitchFamily="18" charset="0"/>
                          <a:ea typeface="Futura Condensed ExtraBold" charset="0"/>
                          <a:cs typeface="Futura Condensed ExtraBold" charset="0"/>
                        </a:rPr>
                        <m:t>𝒗𝒐𝒕𝒆</m:t>
                      </m:r>
                      <m:d>
                        <m:dPr>
                          <m:ctrlPr>
                            <a:rPr lang="en-US" sz="2800" b="1" i="1" smtClean="0">
                              <a:solidFill>
                                <a:srgbClr val="002060"/>
                              </a:solidFill>
                              <a:latin typeface="Cambria Math" charset="0"/>
                              <a:ea typeface="Futura Condensed ExtraBold" charset="0"/>
                              <a:cs typeface="Futura Condensed ExtraBold" charset="0"/>
                            </a:rPr>
                          </m:ctrlPr>
                        </m:dPr>
                        <m:e>
                          <m:r>
                            <a:rPr lang="en-US" sz="2800" b="1" i="1" smtClean="0">
                              <a:solidFill>
                                <a:srgbClr val="002060"/>
                              </a:solidFill>
                              <a:latin typeface="Cambria Math" panose="02040503050406030204" pitchFamily="18" charset="0"/>
                              <a:ea typeface="Futura Condensed ExtraBold" charset="0"/>
                              <a:cs typeface="Futura Condensed ExtraBold" charset="0"/>
                            </a:rPr>
                            <m:t>𝑨</m:t>
                          </m:r>
                          <m:r>
                            <a:rPr lang="en-US" sz="2800" b="1" i="1" smtClean="0">
                              <a:solidFill>
                                <a:srgbClr val="002060"/>
                              </a:solidFill>
                              <a:latin typeface="Cambria Math" panose="02040503050406030204" pitchFamily="18" charset="0"/>
                              <a:ea typeface="Futura Condensed ExtraBold" charset="0"/>
                              <a:cs typeface="Futura Condensed ExtraBold" charset="0"/>
                            </a:rPr>
                            <m:t>,</m:t>
                          </m:r>
                          <m:r>
                            <a:rPr lang="en-US" sz="2800" b="1" i="1" smtClean="0">
                              <a:solidFill>
                                <a:srgbClr val="002060"/>
                              </a:solidFill>
                              <a:latin typeface="Cambria Math" panose="02040503050406030204" pitchFamily="18" charset="0"/>
                              <a:ea typeface="Futura Condensed ExtraBold" charset="0"/>
                              <a:cs typeface="Futura Condensed ExtraBold" charset="0"/>
                            </a:rPr>
                            <m:t>𝑷</m:t>
                          </m:r>
                        </m:e>
                      </m:d>
                      <m:r>
                        <a:rPr lang="en-US" sz="2800" b="1" i="1" smtClean="0">
                          <a:solidFill>
                            <a:srgbClr val="002060"/>
                          </a:solidFill>
                          <a:latin typeface="Cambria Math" panose="02040503050406030204" pitchFamily="18" charset="0"/>
                          <a:ea typeface="Futura Condensed ExtraBold" charset="0"/>
                          <a:cs typeface="Futura Condensed ExtraBold" charset="0"/>
                        </a:rPr>
                        <m:t> </m:t>
                      </m:r>
                      <m:r>
                        <a:rPr lang="en-US" sz="2800" b="1" i="1" smtClean="0">
                          <a:solidFill>
                            <a:srgbClr val="002060"/>
                          </a:solidFill>
                          <a:latin typeface="Cambria Math" panose="02040503050406030204" pitchFamily="18" charset="0"/>
                          <a:ea typeface="Cambria Math" panose="02040503050406030204" pitchFamily="18" charset="0"/>
                          <a:cs typeface="Futura Condensed ExtraBold" charset="0"/>
                        </a:rPr>
                        <m:t>∧</m:t>
                      </m:r>
                      <m:r>
                        <a:rPr lang="en-US" sz="2800" b="1" i="1">
                          <a:solidFill>
                            <a:srgbClr val="002060"/>
                          </a:solidFill>
                          <a:latin typeface="Cambria Math" panose="02040503050406030204" pitchFamily="18" charset="0"/>
                          <a:ea typeface="Cambria Math" panose="02040503050406030204" pitchFamily="18" charset="0"/>
                        </a:rPr>
                        <m:t>𝒇𝒓𝒊𝒆𝒏𝒅</m:t>
                      </m:r>
                      <m:d>
                        <m:dPr>
                          <m:ctrlPr>
                            <a:rPr lang="en-US" sz="2800" b="1" i="1">
                              <a:solidFill>
                                <a:srgbClr val="002060"/>
                              </a:solidFill>
                              <a:latin typeface="Cambria Math" charset="0"/>
                              <a:ea typeface="Cambria Math" panose="02040503050406030204" pitchFamily="18" charset="0"/>
                            </a:rPr>
                          </m:ctrlPr>
                        </m:dPr>
                        <m:e>
                          <m:r>
                            <a:rPr lang="en-US" sz="2800" b="1" i="1">
                              <a:solidFill>
                                <a:srgbClr val="002060"/>
                              </a:solidFill>
                              <a:latin typeface="Cambria Math" panose="02040503050406030204" pitchFamily="18" charset="0"/>
                              <a:ea typeface="Cambria Math" panose="02040503050406030204" pitchFamily="18" charset="0"/>
                            </a:rPr>
                            <m:t>𝑩</m:t>
                          </m:r>
                          <m:r>
                            <a:rPr lang="en-US" sz="2800" b="1" i="1">
                              <a:solidFill>
                                <a:srgbClr val="002060"/>
                              </a:solidFill>
                              <a:latin typeface="Cambria Math" panose="02040503050406030204" pitchFamily="18" charset="0"/>
                              <a:ea typeface="Cambria Math" panose="02040503050406030204" pitchFamily="18" charset="0"/>
                            </a:rPr>
                            <m:t>,</m:t>
                          </m:r>
                          <m:r>
                            <a:rPr lang="en-US" sz="2800" b="1" i="1">
                              <a:solidFill>
                                <a:srgbClr val="002060"/>
                              </a:solidFill>
                              <a:latin typeface="Cambria Math" panose="02040503050406030204" pitchFamily="18" charset="0"/>
                              <a:ea typeface="Cambria Math" panose="02040503050406030204" pitchFamily="18" charset="0"/>
                            </a:rPr>
                            <m:t>𝑨</m:t>
                          </m:r>
                        </m:e>
                      </m:d>
                      <m:r>
                        <a:rPr lang="en-US" sz="2800" b="1" i="1">
                          <a:solidFill>
                            <a:srgbClr val="002060"/>
                          </a:solidFill>
                          <a:latin typeface="Cambria Math" panose="02040503050406030204" pitchFamily="18" charset="0"/>
                          <a:ea typeface="Cambria Math" panose="02040503050406030204" pitchFamily="18" charset="0"/>
                        </a:rPr>
                        <m:t>→</m:t>
                      </m:r>
                      <m:r>
                        <a:rPr lang="en-US" sz="2800" b="1" i="1">
                          <a:solidFill>
                            <a:srgbClr val="002060"/>
                          </a:solidFill>
                          <a:latin typeface="Cambria Math" panose="02040503050406030204" pitchFamily="18" charset="0"/>
                          <a:ea typeface="Cambria Math" panose="02040503050406030204" pitchFamily="18" charset="0"/>
                        </a:rPr>
                        <m:t>𝒗𝒐𝒕𝒆</m:t>
                      </m:r>
                      <m:d>
                        <m:dPr>
                          <m:ctrlPr>
                            <a:rPr lang="en-US" sz="2800" b="1" i="1">
                              <a:solidFill>
                                <a:srgbClr val="002060"/>
                              </a:solidFill>
                              <a:latin typeface="Cambria Math" charset="0"/>
                              <a:ea typeface="Cambria Math" panose="02040503050406030204" pitchFamily="18" charset="0"/>
                            </a:rPr>
                          </m:ctrlPr>
                        </m:dPr>
                        <m:e>
                          <m:r>
                            <a:rPr lang="en-US" sz="2800" b="1" i="1">
                              <a:solidFill>
                                <a:srgbClr val="002060"/>
                              </a:solidFill>
                              <a:latin typeface="Cambria Math" panose="02040503050406030204" pitchFamily="18" charset="0"/>
                              <a:ea typeface="Cambria Math" panose="02040503050406030204" pitchFamily="18" charset="0"/>
                            </a:rPr>
                            <m:t>𝑩</m:t>
                          </m:r>
                          <m:r>
                            <a:rPr lang="en-US" sz="2800" b="1" i="1">
                              <a:solidFill>
                                <a:srgbClr val="002060"/>
                              </a:solidFill>
                              <a:latin typeface="Cambria Math" panose="02040503050406030204" pitchFamily="18" charset="0"/>
                              <a:ea typeface="Cambria Math" panose="02040503050406030204" pitchFamily="18" charset="0"/>
                            </a:rPr>
                            <m:t>, </m:t>
                          </m:r>
                          <m:r>
                            <a:rPr lang="en-US" sz="2800" b="1" i="1">
                              <a:solidFill>
                                <a:srgbClr val="002060"/>
                              </a:solidFill>
                              <a:latin typeface="Cambria Math" panose="02040503050406030204" pitchFamily="18" charset="0"/>
                              <a:ea typeface="Cambria Math" panose="02040503050406030204" pitchFamily="18" charset="0"/>
                            </a:rPr>
                            <m:t>𝑷</m:t>
                          </m:r>
                        </m:e>
                      </m:d>
                      <m:r>
                        <a:rPr lang="en-US" sz="2800" b="1" i="1">
                          <a:solidFill>
                            <a:srgbClr val="002060"/>
                          </a:solidFill>
                          <a:latin typeface="Cambria Math" panose="02040503050406030204" pitchFamily="18" charset="0"/>
                          <a:ea typeface="Cambria Math" panose="02040503050406030204" pitchFamily="18" charset="0"/>
                        </a:rPr>
                        <m:t>:?</m:t>
                      </m:r>
                    </m:oMath>
                  </m:oMathPara>
                </a14:m>
                <a:endParaRPr lang="en-US" sz="2800" b="1">
                  <a:solidFill>
                    <a:srgbClr val="002060"/>
                  </a:solidFill>
                  <a:latin typeface="Futura Condensed ExtraBold" charset="0"/>
                  <a:ea typeface="Futura Condensed ExtraBold" charset="0"/>
                  <a:cs typeface="Futura Condensed ExtraBold" charset="0"/>
                </a:endParaRPr>
              </a:p>
            </p:txBody>
          </p:sp>
        </mc:Choice>
        <mc:Fallback xmlns="">
          <p:sp>
            <p:nvSpPr>
              <p:cNvPr id="4" name="TextBox 3">
                <a:extLst>
                  <a:ext uri="{FF2B5EF4-FFF2-40B4-BE49-F238E27FC236}">
                    <a16:creationId xmlns:a16="http://schemas.microsoft.com/office/drawing/2014/main" id="{3D4FF842-0A88-4AE8-9411-A6DA440D33AD}"/>
                  </a:ext>
                </a:extLst>
              </p:cNvPr>
              <p:cNvSpPr txBox="1">
                <a:spLocks noRot="1" noChangeAspect="1" noMove="1" noResize="1" noEditPoints="1" noAdjustHandles="1" noChangeArrowheads="1" noChangeShapeType="1" noTextEdit="1"/>
              </p:cNvSpPr>
              <p:nvPr/>
            </p:nvSpPr>
            <p:spPr>
              <a:xfrm>
                <a:off x="2188464" y="2511552"/>
                <a:ext cx="6867329"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54B9C41D-2487-4A99-8684-3529A701E29D}"/>
                  </a:ext>
                </a:extLst>
              </p:cNvPr>
              <p:cNvSpPr txBox="1"/>
              <p:nvPr/>
            </p:nvSpPr>
            <p:spPr>
              <a:xfrm>
                <a:off x="2243328" y="3383280"/>
                <a:ext cx="689778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002060"/>
                          </a:solidFill>
                          <a:latin typeface="Cambria Math" panose="02040503050406030204" pitchFamily="18" charset="0"/>
                          <a:ea typeface="Futura Condensed ExtraBold" charset="0"/>
                          <a:cs typeface="Futura Condensed ExtraBold" charset="0"/>
                        </a:rPr>
                        <m:t>𝒗𝒐𝒕𝒆</m:t>
                      </m:r>
                      <m:d>
                        <m:dPr>
                          <m:ctrlPr>
                            <a:rPr lang="en-US" sz="2800" b="1" i="1" smtClean="0">
                              <a:solidFill>
                                <a:srgbClr val="002060"/>
                              </a:solidFill>
                              <a:latin typeface="Cambria Math" charset="0"/>
                              <a:ea typeface="Futura Condensed ExtraBold" charset="0"/>
                              <a:cs typeface="Futura Condensed ExtraBold" charset="0"/>
                            </a:rPr>
                          </m:ctrlPr>
                        </m:dPr>
                        <m:e>
                          <m:r>
                            <a:rPr lang="en-US" sz="2800" b="1" i="1" smtClean="0">
                              <a:solidFill>
                                <a:srgbClr val="002060"/>
                              </a:solidFill>
                              <a:latin typeface="Cambria Math" panose="02040503050406030204" pitchFamily="18" charset="0"/>
                              <a:ea typeface="Futura Condensed ExtraBold" charset="0"/>
                              <a:cs typeface="Futura Condensed ExtraBold" charset="0"/>
                            </a:rPr>
                            <m:t>𝑨</m:t>
                          </m:r>
                          <m:r>
                            <a:rPr lang="en-US" sz="2800" b="1" i="1" smtClean="0">
                              <a:solidFill>
                                <a:srgbClr val="002060"/>
                              </a:solidFill>
                              <a:latin typeface="Cambria Math" panose="02040503050406030204" pitchFamily="18" charset="0"/>
                              <a:ea typeface="Futura Condensed ExtraBold" charset="0"/>
                              <a:cs typeface="Futura Condensed ExtraBold" charset="0"/>
                            </a:rPr>
                            <m:t>,</m:t>
                          </m:r>
                          <m:r>
                            <a:rPr lang="en-US" sz="2800" b="1" i="1" smtClean="0">
                              <a:solidFill>
                                <a:srgbClr val="002060"/>
                              </a:solidFill>
                              <a:latin typeface="Cambria Math" panose="02040503050406030204" pitchFamily="18" charset="0"/>
                              <a:ea typeface="Futura Condensed ExtraBold" charset="0"/>
                              <a:cs typeface="Futura Condensed ExtraBold" charset="0"/>
                            </a:rPr>
                            <m:t>𝑷</m:t>
                          </m:r>
                        </m:e>
                      </m:d>
                      <m:r>
                        <a:rPr lang="en-US" sz="2800" b="1" i="1" smtClean="0">
                          <a:solidFill>
                            <a:srgbClr val="002060"/>
                          </a:solidFill>
                          <a:latin typeface="Cambria Math" panose="02040503050406030204" pitchFamily="18" charset="0"/>
                          <a:ea typeface="Futura Condensed ExtraBold" charset="0"/>
                          <a:cs typeface="Futura Condensed ExtraBold" charset="0"/>
                        </a:rPr>
                        <m:t> </m:t>
                      </m:r>
                      <m:r>
                        <a:rPr lang="en-US" sz="2800" b="1" i="1" smtClean="0">
                          <a:solidFill>
                            <a:srgbClr val="002060"/>
                          </a:solidFill>
                          <a:latin typeface="Cambria Math" panose="02040503050406030204" pitchFamily="18" charset="0"/>
                          <a:ea typeface="Cambria Math" panose="02040503050406030204" pitchFamily="18" charset="0"/>
                          <a:cs typeface="Futura Condensed ExtraBold" charset="0"/>
                        </a:rPr>
                        <m:t>∧</m:t>
                      </m:r>
                      <m:r>
                        <a:rPr lang="en-US" sz="2800" b="1" i="1" smtClean="0">
                          <a:solidFill>
                            <a:srgbClr val="002060"/>
                          </a:solidFill>
                          <a:latin typeface="Cambria Math" panose="02040503050406030204" pitchFamily="18" charset="0"/>
                          <a:ea typeface="Cambria Math" panose="02040503050406030204" pitchFamily="18" charset="0"/>
                        </a:rPr>
                        <m:t>𝒔𝒑𝒐𝒖𝒔𝒆</m:t>
                      </m:r>
                      <m:d>
                        <m:dPr>
                          <m:ctrlPr>
                            <a:rPr lang="en-US" sz="2800" b="1" i="1">
                              <a:solidFill>
                                <a:srgbClr val="002060"/>
                              </a:solidFill>
                              <a:latin typeface="Cambria Math" charset="0"/>
                              <a:ea typeface="Cambria Math" panose="02040503050406030204" pitchFamily="18" charset="0"/>
                            </a:rPr>
                          </m:ctrlPr>
                        </m:dPr>
                        <m:e>
                          <m:r>
                            <a:rPr lang="en-US" sz="2800" b="1" i="1">
                              <a:solidFill>
                                <a:srgbClr val="002060"/>
                              </a:solidFill>
                              <a:latin typeface="Cambria Math" panose="02040503050406030204" pitchFamily="18" charset="0"/>
                              <a:ea typeface="Cambria Math" panose="02040503050406030204" pitchFamily="18" charset="0"/>
                            </a:rPr>
                            <m:t>𝑩</m:t>
                          </m:r>
                          <m:r>
                            <a:rPr lang="en-US" sz="2800" b="1" i="1">
                              <a:solidFill>
                                <a:srgbClr val="002060"/>
                              </a:solidFill>
                              <a:latin typeface="Cambria Math" panose="02040503050406030204" pitchFamily="18" charset="0"/>
                              <a:ea typeface="Cambria Math" panose="02040503050406030204" pitchFamily="18" charset="0"/>
                            </a:rPr>
                            <m:t>,</m:t>
                          </m:r>
                          <m:r>
                            <a:rPr lang="en-US" sz="2800" b="1" i="1">
                              <a:solidFill>
                                <a:srgbClr val="002060"/>
                              </a:solidFill>
                              <a:latin typeface="Cambria Math" panose="02040503050406030204" pitchFamily="18" charset="0"/>
                              <a:ea typeface="Cambria Math" panose="02040503050406030204" pitchFamily="18" charset="0"/>
                            </a:rPr>
                            <m:t>𝑨</m:t>
                          </m:r>
                        </m:e>
                      </m:d>
                      <m:r>
                        <a:rPr lang="en-US" sz="2800" b="1" i="1">
                          <a:solidFill>
                            <a:srgbClr val="002060"/>
                          </a:solidFill>
                          <a:latin typeface="Cambria Math" panose="02040503050406030204" pitchFamily="18" charset="0"/>
                          <a:ea typeface="Cambria Math" panose="02040503050406030204" pitchFamily="18" charset="0"/>
                        </a:rPr>
                        <m:t>→</m:t>
                      </m:r>
                      <m:r>
                        <a:rPr lang="en-US" sz="2800" b="1" i="1">
                          <a:solidFill>
                            <a:srgbClr val="002060"/>
                          </a:solidFill>
                          <a:latin typeface="Cambria Math" panose="02040503050406030204" pitchFamily="18" charset="0"/>
                          <a:ea typeface="Cambria Math" panose="02040503050406030204" pitchFamily="18" charset="0"/>
                        </a:rPr>
                        <m:t>𝒗𝒐𝒕𝒆</m:t>
                      </m:r>
                      <m:d>
                        <m:dPr>
                          <m:ctrlPr>
                            <a:rPr lang="en-US" sz="2800" b="1" i="1">
                              <a:solidFill>
                                <a:srgbClr val="002060"/>
                              </a:solidFill>
                              <a:latin typeface="Cambria Math" charset="0"/>
                              <a:ea typeface="Cambria Math" panose="02040503050406030204" pitchFamily="18" charset="0"/>
                            </a:rPr>
                          </m:ctrlPr>
                        </m:dPr>
                        <m:e>
                          <m:r>
                            <a:rPr lang="en-US" sz="2800" b="1" i="1">
                              <a:solidFill>
                                <a:srgbClr val="002060"/>
                              </a:solidFill>
                              <a:latin typeface="Cambria Math" panose="02040503050406030204" pitchFamily="18" charset="0"/>
                              <a:ea typeface="Cambria Math" panose="02040503050406030204" pitchFamily="18" charset="0"/>
                            </a:rPr>
                            <m:t>𝑩</m:t>
                          </m:r>
                          <m:r>
                            <a:rPr lang="en-US" sz="2800" b="1" i="1">
                              <a:solidFill>
                                <a:srgbClr val="002060"/>
                              </a:solidFill>
                              <a:latin typeface="Cambria Math" panose="02040503050406030204" pitchFamily="18" charset="0"/>
                              <a:ea typeface="Cambria Math" panose="02040503050406030204" pitchFamily="18" charset="0"/>
                            </a:rPr>
                            <m:t>, </m:t>
                          </m:r>
                          <m:r>
                            <a:rPr lang="en-US" sz="2800" b="1" i="1">
                              <a:solidFill>
                                <a:srgbClr val="002060"/>
                              </a:solidFill>
                              <a:latin typeface="Cambria Math" panose="02040503050406030204" pitchFamily="18" charset="0"/>
                              <a:ea typeface="Cambria Math" panose="02040503050406030204" pitchFamily="18" charset="0"/>
                            </a:rPr>
                            <m:t>𝑷</m:t>
                          </m:r>
                        </m:e>
                      </m:d>
                      <m:r>
                        <a:rPr lang="en-US" sz="2800" b="1" i="1">
                          <a:solidFill>
                            <a:srgbClr val="002060"/>
                          </a:solidFill>
                          <a:latin typeface="Cambria Math" panose="02040503050406030204" pitchFamily="18" charset="0"/>
                          <a:ea typeface="Cambria Math" panose="02040503050406030204" pitchFamily="18" charset="0"/>
                        </a:rPr>
                        <m:t>:?</m:t>
                      </m:r>
                    </m:oMath>
                  </m:oMathPara>
                </a14:m>
                <a:endParaRPr lang="en-US" sz="2800" b="1">
                  <a:solidFill>
                    <a:srgbClr val="002060"/>
                  </a:solidFill>
                  <a:latin typeface="Futura Condensed ExtraBold" charset="0"/>
                  <a:ea typeface="Futura Condensed ExtraBold" charset="0"/>
                  <a:cs typeface="Futura Condensed ExtraBold" charset="0"/>
                </a:endParaRPr>
              </a:p>
            </p:txBody>
          </p:sp>
        </mc:Choice>
        <mc:Fallback xmlns="">
          <p:sp>
            <p:nvSpPr>
              <p:cNvPr id="5" name="TextBox 4">
                <a:extLst>
                  <a:ext uri="{FF2B5EF4-FFF2-40B4-BE49-F238E27FC236}">
                    <a16:creationId xmlns:a16="http://schemas.microsoft.com/office/drawing/2014/main" id="{54B9C41D-2487-4A99-8684-3529A701E29D}"/>
                  </a:ext>
                </a:extLst>
              </p:cNvPr>
              <p:cNvSpPr txBox="1">
                <a:spLocks noRot="1" noChangeAspect="1" noMove="1" noResize="1" noEditPoints="1" noAdjustHandles="1" noChangeArrowheads="1" noChangeShapeType="1" noTextEdit="1"/>
              </p:cNvSpPr>
              <p:nvPr/>
            </p:nvSpPr>
            <p:spPr>
              <a:xfrm>
                <a:off x="2243328" y="3383280"/>
                <a:ext cx="6897786" cy="430887"/>
              </a:xfrm>
              <a:prstGeom prst="rect">
                <a:avLst/>
              </a:prstGeom>
              <a:blipFill>
                <a:blip r:embed="rId4"/>
                <a:stretch>
                  <a:fillRect/>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110</a:t>
            </a:fld>
            <a:endParaRPr lang="en-US"/>
          </a:p>
        </p:txBody>
      </p:sp>
    </p:spTree>
    <p:extLst>
      <p:ext uri="{BB962C8B-B14F-4D97-AF65-F5344CB8AC3E}">
        <p14:creationId xmlns:p14="http://schemas.microsoft.com/office/powerpoint/2010/main" val="29971270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91E438-D05B-484D-B676-E0BFCEB1A3C1}"/>
              </a:ext>
            </a:extLst>
          </p:cNvPr>
          <p:cNvSpPr>
            <a:spLocks noGrp="1"/>
          </p:cNvSpPr>
          <p:nvPr>
            <p:ph type="title"/>
          </p:nvPr>
        </p:nvSpPr>
        <p:spPr/>
        <p:txBody>
          <a:bodyPr/>
          <a:lstStyle/>
          <a:p>
            <a:r>
              <a:rPr lang="en-US"/>
              <a:t>Case Study: Toponym Resolution </a:t>
            </a:r>
          </a:p>
        </p:txBody>
      </p:sp>
      <p:sp>
        <p:nvSpPr>
          <p:cNvPr id="3" name="Content Placeholder 2">
            <a:extLst>
              <a:ext uri="{FF2B5EF4-FFF2-40B4-BE49-F238E27FC236}">
                <a16:creationId xmlns:a16="http://schemas.microsoft.com/office/drawing/2014/main" xmlns="" id="{7A3AFA9D-2D1F-4D22-B789-E924A3BBCB5B}"/>
              </a:ext>
            </a:extLst>
          </p:cNvPr>
          <p:cNvSpPr>
            <a:spLocks noGrp="1"/>
          </p:cNvSpPr>
          <p:nvPr>
            <p:ph idx="1"/>
          </p:nvPr>
        </p:nvSpPr>
        <p:spPr/>
        <p:txBody>
          <a:bodyPr/>
          <a:lstStyle/>
          <a:p>
            <a:r>
              <a:rPr lang="en-US">
                <a:solidFill>
                  <a:srgbClr val="FF0000"/>
                </a:solidFill>
              </a:rPr>
              <a:t>Toponym resolution</a:t>
            </a:r>
            <a:r>
              <a:rPr lang="en-US"/>
              <a:t>: resolving extracted location mention to a canonical geolocation in a KB like </a:t>
            </a:r>
            <a:r>
              <a:rPr lang="en-US">
                <a:solidFill>
                  <a:srgbClr val="FF0000"/>
                </a:solidFill>
              </a:rPr>
              <a:t>GeoNames</a:t>
            </a:r>
          </a:p>
          <a:p>
            <a:r>
              <a:rPr lang="en-US"/>
              <a:t>Applied to human trafficking domain</a:t>
            </a:r>
          </a:p>
          <a:p>
            <a:r>
              <a:rPr lang="en-US"/>
              <a:t>	...</a:t>
            </a:r>
            <a:r>
              <a:rPr lang="en-US" sz="2800"/>
              <a:t>I’m from beautiful downtown </a:t>
            </a:r>
            <a:r>
              <a:rPr lang="en-US" sz="2800">
                <a:solidFill>
                  <a:srgbClr val="00B050"/>
                </a:solidFill>
              </a:rPr>
              <a:t>London</a:t>
            </a:r>
            <a:r>
              <a:rPr lang="en-US" sz="2800"/>
              <a:t> in </a:t>
            </a:r>
            <a:r>
              <a:rPr lang="en-US" sz="2800">
                <a:solidFill>
                  <a:srgbClr val="00B050"/>
                </a:solidFill>
              </a:rPr>
              <a:t>Ontario, Canada</a:t>
            </a:r>
            <a:r>
              <a:rPr lang="en-US" sz="2800"/>
              <a:t>...</a:t>
            </a:r>
            <a:endParaRPr lang="en-US">
              <a:solidFill>
                <a:srgbClr val="00B050"/>
              </a:solidFill>
            </a:endParaRP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111</a:t>
            </a:fld>
            <a:endParaRPr lang="en-US"/>
          </a:p>
        </p:txBody>
      </p:sp>
    </p:spTree>
    <p:extLst>
      <p:ext uri="{BB962C8B-B14F-4D97-AF65-F5344CB8AC3E}">
        <p14:creationId xmlns:p14="http://schemas.microsoft.com/office/powerpoint/2010/main" val="666357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372314-08B5-4BBA-9F05-FF468E447F21}"/>
              </a:ext>
            </a:extLst>
          </p:cNvPr>
          <p:cNvSpPr>
            <a:spLocks noGrp="1"/>
          </p:cNvSpPr>
          <p:nvPr>
            <p:ph type="title"/>
          </p:nvPr>
        </p:nvSpPr>
        <p:spPr/>
        <p:txBody>
          <a:bodyPr/>
          <a:lstStyle/>
          <a:p>
            <a:r>
              <a:rPr lang="en-US"/>
              <a:t>Rules for toponym resolution</a:t>
            </a:r>
          </a:p>
        </p:txBody>
      </p:sp>
      <p:sp>
        <p:nvSpPr>
          <p:cNvPr id="3" name="Content Placeholder 2">
            <a:extLst>
              <a:ext uri="{FF2B5EF4-FFF2-40B4-BE49-F238E27FC236}">
                <a16:creationId xmlns:a16="http://schemas.microsoft.com/office/drawing/2014/main" xmlns="" id="{D7C97E9A-200E-4483-B425-6C135B768DEB}"/>
              </a:ext>
            </a:extLst>
          </p:cNvPr>
          <p:cNvSpPr>
            <a:spLocks noGrp="1"/>
          </p:cNvSpPr>
          <p:nvPr>
            <p:ph idx="1"/>
          </p:nvPr>
        </p:nvSpPr>
        <p:spPr/>
        <p:txBody>
          <a:bodyPr/>
          <a:lstStyle/>
          <a:p>
            <a:r>
              <a:rPr lang="en-US"/>
              <a:t>Can easily encode rules (in PSL) such as </a:t>
            </a:r>
            <a:r>
              <a:rPr lang="en-US">
                <a:solidFill>
                  <a:schemeClr val="bg2"/>
                </a:solidFill>
              </a:rPr>
              <a:t>a</a:t>
            </a:r>
            <a:r>
              <a:rPr lang="en-US"/>
              <a:t> </a:t>
            </a:r>
            <a:r>
              <a:rPr lang="en-US">
                <a:solidFill>
                  <a:schemeClr val="bg2"/>
                </a:solidFill>
              </a:rPr>
              <a:t>city can only be in one state and one country</a:t>
            </a:r>
            <a:r>
              <a:rPr lang="en-US"/>
              <a:t>, </a:t>
            </a:r>
            <a:r>
              <a:rPr lang="en-US">
                <a:solidFill>
                  <a:schemeClr val="accent3"/>
                </a:solidFill>
              </a:rPr>
              <a:t>a city must actually exist in a state and country...</a:t>
            </a:r>
            <a:endParaRPr lang="en-US"/>
          </a:p>
          <a:p>
            <a:endParaRPr lang="en-US"/>
          </a:p>
          <a:p>
            <a:r>
              <a:rPr lang="en-US"/>
              <a:t>Use elements like </a:t>
            </a:r>
            <a:r>
              <a:rPr lang="en-US">
                <a:solidFill>
                  <a:srgbClr val="FF0000"/>
                </a:solidFill>
              </a:rPr>
              <a:t>population</a:t>
            </a:r>
            <a:r>
              <a:rPr lang="en-US"/>
              <a:t> to assign weights</a:t>
            </a:r>
          </a:p>
          <a:p>
            <a:endParaRPr lang="en-US"/>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112</a:t>
            </a:fld>
            <a:endParaRPr lang="en-US"/>
          </a:p>
        </p:txBody>
      </p:sp>
    </p:spTree>
    <p:extLst>
      <p:ext uri="{BB962C8B-B14F-4D97-AF65-F5344CB8AC3E}">
        <p14:creationId xmlns:p14="http://schemas.microsoft.com/office/powerpoint/2010/main" val="165374188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Graphs in Latent Space</a:t>
            </a:r>
          </a:p>
        </p:txBody>
      </p:sp>
      <p:sp>
        <p:nvSpPr>
          <p:cNvPr id="5" name="Text Placeholder 4"/>
          <p:cNvSpPr>
            <a:spLocks noGrp="1"/>
          </p:cNvSpPr>
          <p:nvPr>
            <p:ph type="body" idx="1"/>
          </p:nvPr>
        </p:nvSpPr>
        <p:spPr/>
        <p:txBody>
          <a:bodyPr>
            <a:normAutofit fontScale="92500" lnSpcReduction="10000"/>
          </a:bodyPr>
          <a:lstStyle/>
          <a:p>
            <a:endParaRPr lang="en-US"/>
          </a:p>
        </p:txBody>
      </p:sp>
    </p:spTree>
    <p:extLst>
      <p:ext uri="{BB962C8B-B14F-4D97-AF65-F5344CB8AC3E}">
        <p14:creationId xmlns:p14="http://schemas.microsoft.com/office/powerpoint/2010/main" val="17064849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Low-dimensional vector spaces</a:t>
            </a:r>
          </a:p>
        </p:txBody>
      </p:sp>
      <p:sp>
        <p:nvSpPr>
          <p:cNvPr id="3" name="Content Placeholder 2"/>
          <p:cNvSpPr>
            <a:spLocks noGrp="1"/>
          </p:cNvSpPr>
          <p:nvPr>
            <p:ph idx="1"/>
          </p:nvPr>
        </p:nvSpPr>
        <p:spPr/>
        <p:txBody>
          <a:bodyPr/>
          <a:lstStyle/>
          <a:p>
            <a:r>
              <a:rPr lang="en-US"/>
              <a:t>Very popular for documents, graphs, words...</a:t>
            </a:r>
          </a:p>
        </p:txBody>
      </p:sp>
      <p:pic>
        <p:nvPicPr>
          <p:cNvPr id="3074" name="Picture 2" descr="Image result for word2vec">
            <a:extLst>
              <a:ext uri="{FF2B5EF4-FFF2-40B4-BE49-F238E27FC236}">
                <a16:creationId xmlns:a16="http://schemas.microsoft.com/office/drawing/2014/main" xmlns="" id="{1428E178-771C-472E-800B-D5B707038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104" y="2598344"/>
            <a:ext cx="7900416" cy="416726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114</a:t>
            </a:fld>
            <a:endParaRPr lang="en-US"/>
          </a:p>
        </p:txBody>
      </p:sp>
    </p:spTree>
    <p:extLst>
      <p:ext uri="{BB962C8B-B14F-4D97-AF65-F5344CB8AC3E}">
        <p14:creationId xmlns:p14="http://schemas.microsoft.com/office/powerpoint/2010/main" val="18734918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81665-7EB4-4714-8474-CD2961A28426}"/>
              </a:ext>
            </a:extLst>
          </p:cNvPr>
          <p:cNvSpPr>
            <a:spLocks noGrp="1"/>
          </p:cNvSpPr>
          <p:nvPr>
            <p:ph type="title"/>
          </p:nvPr>
        </p:nvSpPr>
        <p:spPr/>
        <p:txBody>
          <a:bodyPr/>
          <a:lstStyle/>
          <a:p>
            <a:r>
              <a:rPr lang="en-US"/>
              <a:t>Knowledge graph embeddings</a:t>
            </a:r>
          </a:p>
        </p:txBody>
      </p:sp>
      <p:sp>
        <p:nvSpPr>
          <p:cNvPr id="3" name="Content Placeholder 2">
            <a:extLst>
              <a:ext uri="{FF2B5EF4-FFF2-40B4-BE49-F238E27FC236}">
                <a16:creationId xmlns:a16="http://schemas.microsoft.com/office/drawing/2014/main" xmlns="" id="{68F0305C-7F9E-40D1-B5ED-417FBF8EE20E}"/>
              </a:ext>
            </a:extLst>
          </p:cNvPr>
          <p:cNvSpPr>
            <a:spLocks noGrp="1"/>
          </p:cNvSpPr>
          <p:nvPr>
            <p:ph idx="1"/>
          </p:nvPr>
        </p:nvSpPr>
        <p:spPr/>
        <p:txBody>
          <a:bodyPr>
            <a:normAutofit/>
          </a:bodyPr>
          <a:lstStyle/>
          <a:p>
            <a:r>
              <a:rPr lang="en-US" sz="3200"/>
              <a:t>Many ways to </a:t>
            </a:r>
            <a:r>
              <a:rPr lang="en-US" sz="3200">
                <a:solidFill>
                  <a:srgbClr val="FF0000"/>
                </a:solidFill>
              </a:rPr>
              <a:t>model</a:t>
            </a:r>
            <a:r>
              <a:rPr lang="en-US" sz="3200"/>
              <a:t> the problem: entities are usually </a:t>
            </a:r>
            <a:r>
              <a:rPr lang="en-US" sz="3200">
                <a:solidFill>
                  <a:schemeClr val="accent3"/>
                </a:solidFill>
              </a:rPr>
              <a:t>vectors</a:t>
            </a:r>
            <a:r>
              <a:rPr lang="en-US" sz="3200"/>
              <a:t>, relations could be </a:t>
            </a:r>
            <a:r>
              <a:rPr lang="en-US" sz="3200">
                <a:solidFill>
                  <a:schemeClr val="accent3"/>
                </a:solidFill>
              </a:rPr>
              <a:t>vectors</a:t>
            </a:r>
            <a:r>
              <a:rPr lang="en-US" sz="3200"/>
              <a:t> or </a:t>
            </a:r>
            <a:r>
              <a:rPr lang="en-US" sz="3200">
                <a:solidFill>
                  <a:srgbClr val="7030A0"/>
                </a:solidFill>
              </a:rPr>
              <a:t>matrices</a:t>
            </a:r>
          </a:p>
        </p:txBody>
      </p:sp>
      <p:pic>
        <p:nvPicPr>
          <p:cNvPr id="4" name="Picture 3">
            <a:extLst>
              <a:ext uri="{FF2B5EF4-FFF2-40B4-BE49-F238E27FC236}">
                <a16:creationId xmlns:a16="http://schemas.microsoft.com/office/drawing/2014/main" xmlns="" id="{2926E51C-FD5B-4C68-9A96-2FDCD683E07C}"/>
              </a:ext>
            </a:extLst>
          </p:cNvPr>
          <p:cNvPicPr>
            <a:picLocks noChangeAspect="1"/>
          </p:cNvPicPr>
          <p:nvPr/>
        </p:nvPicPr>
        <p:blipFill>
          <a:blip r:embed="rId3"/>
          <a:stretch>
            <a:fillRect/>
          </a:stretch>
        </p:blipFill>
        <p:spPr>
          <a:xfrm>
            <a:off x="2406205" y="3074670"/>
            <a:ext cx="6530531" cy="3215708"/>
          </a:xfrm>
          <a:prstGeom prst="rect">
            <a:avLst/>
          </a:prstGeom>
        </p:spPr>
      </p:pic>
      <p:sp>
        <p:nvSpPr>
          <p:cNvPr id="5" name="TextBox 4">
            <a:extLst>
              <a:ext uri="{FF2B5EF4-FFF2-40B4-BE49-F238E27FC236}">
                <a16:creationId xmlns:a16="http://schemas.microsoft.com/office/drawing/2014/main" xmlns="" id="{932D45B3-E960-40F4-B223-ECDFB7DF0ACD}"/>
              </a:ext>
            </a:extLst>
          </p:cNvPr>
          <p:cNvSpPr txBox="1"/>
          <p:nvPr/>
        </p:nvSpPr>
        <p:spPr>
          <a:xfrm>
            <a:off x="3401568" y="6083808"/>
            <a:ext cx="1247457" cy="523220"/>
          </a:xfrm>
          <a:prstGeom prst="rect">
            <a:avLst/>
          </a:prstGeom>
          <a:noFill/>
        </p:spPr>
        <p:txBody>
          <a:bodyPr wrap="none" rtlCol="0">
            <a:spAutoFit/>
          </a:bodyPr>
          <a:lstStyle/>
          <a:p>
            <a:r>
              <a:rPr lang="en-US" sz="2800" b="1">
                <a:latin typeface="Futura Condensed ExtraBold" charset="0"/>
                <a:ea typeface="Futura Condensed ExtraBold" charset="0"/>
                <a:cs typeface="Futura Condensed ExtraBold" charset="0"/>
              </a:rPr>
              <a:t>TransE</a:t>
            </a:r>
          </a:p>
        </p:txBody>
      </p:sp>
      <p:sp>
        <p:nvSpPr>
          <p:cNvPr id="6" name="TextBox 5">
            <a:extLst>
              <a:ext uri="{FF2B5EF4-FFF2-40B4-BE49-F238E27FC236}">
                <a16:creationId xmlns:a16="http://schemas.microsoft.com/office/drawing/2014/main" xmlns="" id="{DAD187DC-BCF0-44D0-AE71-7999AEB192DF}"/>
              </a:ext>
            </a:extLst>
          </p:cNvPr>
          <p:cNvSpPr txBox="1"/>
          <p:nvPr/>
        </p:nvSpPr>
        <p:spPr>
          <a:xfrm>
            <a:off x="6553200" y="6077712"/>
            <a:ext cx="1305165" cy="523220"/>
          </a:xfrm>
          <a:prstGeom prst="rect">
            <a:avLst/>
          </a:prstGeom>
          <a:noFill/>
        </p:spPr>
        <p:txBody>
          <a:bodyPr wrap="none" rtlCol="0">
            <a:spAutoFit/>
          </a:bodyPr>
          <a:lstStyle/>
          <a:p>
            <a:r>
              <a:rPr lang="en-US" sz="2800" b="1">
                <a:latin typeface="Futura Condensed ExtraBold" charset="0"/>
                <a:ea typeface="Futura Condensed ExtraBold" charset="0"/>
                <a:cs typeface="Futura Condensed ExtraBold" charset="0"/>
              </a:rPr>
              <a:t>TransH</a:t>
            </a:r>
          </a:p>
        </p:txBody>
      </p:sp>
      <p:sp>
        <p:nvSpPr>
          <p:cNvPr id="7" name="Footer Placeholder 6"/>
          <p:cNvSpPr>
            <a:spLocks noGrp="1"/>
          </p:cNvSpPr>
          <p:nvPr>
            <p:ph type="ftr" sz="quarter" idx="11"/>
          </p:nvPr>
        </p:nvSpPr>
        <p:spPr/>
        <p:txBody>
          <a:bodyPr/>
          <a:lstStyle/>
          <a:p>
            <a:r>
              <a:rPr lang="en-US" smtClean="0"/>
              <a:t>Kejriwal, Szekely</a:t>
            </a:r>
            <a:endParaRPr lang="en-US"/>
          </a:p>
        </p:txBody>
      </p:sp>
      <p:sp>
        <p:nvSpPr>
          <p:cNvPr id="8" name="Slide Number Placeholder 7"/>
          <p:cNvSpPr>
            <a:spLocks noGrp="1"/>
          </p:cNvSpPr>
          <p:nvPr>
            <p:ph type="sldNum" sz="quarter" idx="12"/>
          </p:nvPr>
        </p:nvSpPr>
        <p:spPr/>
        <p:txBody>
          <a:bodyPr/>
          <a:lstStyle/>
          <a:p>
            <a:fld id="{07185052-16E8-7E4B-9E32-0EAF7D224DD4}" type="slidenum">
              <a:rPr lang="en-US" smtClean="0"/>
              <a:t>115</a:t>
            </a:fld>
            <a:endParaRPr lang="en-US"/>
          </a:p>
        </p:txBody>
      </p:sp>
    </p:spTree>
    <p:extLst>
      <p:ext uri="{BB962C8B-B14F-4D97-AF65-F5344CB8AC3E}">
        <p14:creationId xmlns:p14="http://schemas.microsoft.com/office/powerpoint/2010/main" val="20003295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AF09EF-0025-4280-AFA5-2B66B8AC9504}"/>
              </a:ext>
            </a:extLst>
          </p:cNvPr>
          <p:cNvSpPr>
            <a:spLocks noGrp="1"/>
          </p:cNvSpPr>
          <p:nvPr>
            <p:ph type="title"/>
          </p:nvPr>
        </p:nvSpPr>
        <p:spPr/>
        <p:txBody>
          <a:bodyPr/>
          <a:lstStyle/>
          <a:p>
            <a:r>
              <a:rPr lang="en-US"/>
              <a:t>Objective/loss/energy functions</a:t>
            </a:r>
          </a:p>
        </p:txBody>
      </p:sp>
      <p:sp>
        <p:nvSpPr>
          <p:cNvPr id="3" name="Content Placeholder 2">
            <a:extLst>
              <a:ext uri="{FF2B5EF4-FFF2-40B4-BE49-F238E27FC236}">
                <a16:creationId xmlns:a16="http://schemas.microsoft.com/office/drawing/2014/main" xmlns="" id="{B06ACD11-2EF9-4E57-BE4B-F0E84C525D37}"/>
              </a:ext>
            </a:extLst>
          </p:cNvPr>
          <p:cNvSpPr>
            <a:spLocks noGrp="1"/>
          </p:cNvSpPr>
          <p:nvPr>
            <p:ph idx="1"/>
          </p:nvPr>
        </p:nvSpPr>
        <p:spPr>
          <a:xfrm>
            <a:off x="609600" y="1600203"/>
            <a:ext cx="11582400" cy="5257799"/>
          </a:xfrm>
        </p:spPr>
        <p:txBody>
          <a:bodyPr>
            <a:normAutofit/>
          </a:bodyPr>
          <a:lstStyle/>
          <a:p>
            <a:r>
              <a:rPr lang="en-US" sz="2800"/>
              <a:t>What is an ‘optimal’ vector/matrix for an entity or relation? </a:t>
            </a:r>
          </a:p>
        </p:txBody>
      </p:sp>
      <p:pic>
        <p:nvPicPr>
          <p:cNvPr id="4" name="Picture 3">
            <a:extLst>
              <a:ext uri="{FF2B5EF4-FFF2-40B4-BE49-F238E27FC236}">
                <a16:creationId xmlns:a16="http://schemas.microsoft.com/office/drawing/2014/main" xmlns="" id="{163F9590-A438-4FD4-B6B8-ACDF7733FC68}"/>
              </a:ext>
            </a:extLst>
          </p:cNvPr>
          <p:cNvPicPr>
            <a:picLocks noChangeAspect="1"/>
          </p:cNvPicPr>
          <p:nvPr/>
        </p:nvPicPr>
        <p:blipFill>
          <a:blip r:embed="rId2"/>
          <a:stretch>
            <a:fillRect/>
          </a:stretch>
        </p:blipFill>
        <p:spPr>
          <a:xfrm>
            <a:off x="538543" y="2615374"/>
            <a:ext cx="10727133" cy="3687890"/>
          </a:xfrm>
          <a:prstGeom prst="rect">
            <a:avLst/>
          </a:prstGeom>
        </p:spPr>
      </p:pic>
      <p:sp>
        <p:nvSpPr>
          <p:cNvPr id="5" name="Rectangle 4">
            <a:extLst>
              <a:ext uri="{FF2B5EF4-FFF2-40B4-BE49-F238E27FC236}">
                <a16:creationId xmlns:a16="http://schemas.microsoft.com/office/drawing/2014/main" xmlns="" id="{0689EF64-3FDD-40C1-B134-4DF2BC9B1E43}"/>
              </a:ext>
            </a:extLst>
          </p:cNvPr>
          <p:cNvSpPr/>
          <p:nvPr/>
        </p:nvSpPr>
        <p:spPr>
          <a:xfrm>
            <a:off x="2170176" y="5913120"/>
            <a:ext cx="1048512" cy="243840"/>
          </a:xfrm>
          <a:prstGeom prst="rect">
            <a:avLst/>
          </a:prstGeom>
          <a:solidFill>
            <a:schemeClr val="bg1"/>
          </a:solidFill>
        </p:spPr>
        <p:txBody>
          <a:bodyPr wrap="square" rtlCol="0" anchor="ctr">
            <a:noAutofit/>
          </a:bodyPr>
          <a:lstStyle/>
          <a:p>
            <a:pPr algn="ctr"/>
            <a:endParaRPr lang="en-US" sz="2800">
              <a:solidFill>
                <a:schemeClr val="bg1"/>
              </a:solidFill>
              <a:latin typeface="Futura Medium" charset="0"/>
              <a:ea typeface="Futura Medium" charset="0"/>
              <a:cs typeface="Futura Medium" charset="0"/>
            </a:endParaRPr>
          </a:p>
        </p:txBody>
      </p:sp>
      <p:sp>
        <p:nvSpPr>
          <p:cNvPr id="6" name="Footer Placeholder 5"/>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116</a:t>
            </a:fld>
            <a:endParaRPr lang="en-US"/>
          </a:p>
        </p:txBody>
      </p:sp>
    </p:spTree>
    <p:extLst>
      <p:ext uri="{BB962C8B-B14F-4D97-AF65-F5344CB8AC3E}">
        <p14:creationId xmlns:p14="http://schemas.microsoft.com/office/powerpoint/2010/main" val="5381620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758DFA-1833-4E43-9638-39CC4BD5365C}"/>
              </a:ext>
            </a:extLst>
          </p:cNvPr>
          <p:cNvSpPr>
            <a:spLocks noGrp="1"/>
          </p:cNvSpPr>
          <p:nvPr>
            <p:ph type="title"/>
          </p:nvPr>
        </p:nvSpPr>
        <p:spPr/>
        <p:txBody>
          <a:bodyPr/>
          <a:lstStyle/>
          <a:p>
            <a:r>
              <a:rPr lang="en-US"/>
              <a:t>Existing work</a:t>
            </a:r>
          </a:p>
        </p:txBody>
      </p:sp>
      <p:sp>
        <p:nvSpPr>
          <p:cNvPr id="3" name="Content Placeholder 2">
            <a:extLst>
              <a:ext uri="{FF2B5EF4-FFF2-40B4-BE49-F238E27FC236}">
                <a16:creationId xmlns:a16="http://schemas.microsoft.com/office/drawing/2014/main" xmlns="" id="{76A2086B-D93A-4DC3-AD56-A577764C11CE}"/>
              </a:ext>
            </a:extLst>
          </p:cNvPr>
          <p:cNvSpPr>
            <a:spLocks noGrp="1"/>
          </p:cNvSpPr>
          <p:nvPr>
            <p:ph idx="1"/>
          </p:nvPr>
        </p:nvSpPr>
        <p:spPr/>
        <p:txBody>
          <a:bodyPr/>
          <a:lstStyle/>
          <a:p>
            <a:r>
              <a:rPr lang="en-US"/>
              <a:t>Typically evaluate on Freebase and WordNet</a:t>
            </a:r>
          </a:p>
        </p:txBody>
      </p:sp>
      <p:pic>
        <p:nvPicPr>
          <p:cNvPr id="4" name="Picture 3">
            <a:extLst>
              <a:ext uri="{FF2B5EF4-FFF2-40B4-BE49-F238E27FC236}">
                <a16:creationId xmlns:a16="http://schemas.microsoft.com/office/drawing/2014/main" xmlns="" id="{6F50D2C1-F2A1-4C98-A05C-A83AE22243D9}"/>
              </a:ext>
            </a:extLst>
          </p:cNvPr>
          <p:cNvPicPr>
            <a:picLocks noChangeAspect="1"/>
          </p:cNvPicPr>
          <p:nvPr/>
        </p:nvPicPr>
        <p:blipFill>
          <a:blip r:embed="rId3"/>
          <a:stretch>
            <a:fillRect/>
          </a:stretch>
        </p:blipFill>
        <p:spPr>
          <a:xfrm>
            <a:off x="1542288" y="2761868"/>
            <a:ext cx="8864188" cy="3236595"/>
          </a:xfrm>
          <a:prstGeom prst="rect">
            <a:avLst/>
          </a:prstGeom>
        </p:spPr>
      </p:pic>
      <p:sp>
        <p:nvSpPr>
          <p:cNvPr id="6" name="Content Placeholder 2">
            <a:extLst>
              <a:ext uri="{FF2B5EF4-FFF2-40B4-BE49-F238E27FC236}">
                <a16:creationId xmlns:a16="http://schemas.microsoft.com/office/drawing/2014/main" xmlns="" id="{633D0E06-91D3-49F1-A6A5-5939D4AF8432}"/>
              </a:ext>
            </a:extLst>
          </p:cNvPr>
          <p:cNvSpPr txBox="1">
            <a:spLocks/>
          </p:cNvSpPr>
          <p:nvPr/>
        </p:nvSpPr>
        <p:spPr>
          <a:xfrm>
            <a:off x="426720" y="6071614"/>
            <a:ext cx="11582400" cy="786386"/>
          </a:xfrm>
          <a:prstGeom prst="rect">
            <a:avLst/>
          </a:prstGeom>
          <a:effectLst/>
        </p:spPr>
        <p:txBody>
          <a:bodyPr vert="horz" lIns="91440" tIns="45720" rIns="91440" bIns="45720" rtlCol="0">
            <a:normAutofit/>
          </a:bodyPr>
          <a:lstStyle>
            <a:lvl1pPr marL="0" indent="0" algn="l" defTabSz="457189" rtl="0" eaLnBrk="1" latinLnBrk="0" hangingPunct="1">
              <a:lnSpc>
                <a:spcPct val="150000"/>
              </a:lnSpc>
              <a:spcBef>
                <a:spcPct val="20000"/>
              </a:spcBef>
              <a:buFont typeface="Arial"/>
              <a:buNone/>
              <a:defRPr sz="3600" b="1" i="0" kern="1200">
                <a:solidFill>
                  <a:schemeClr val="tx1"/>
                </a:solidFill>
                <a:latin typeface="Futura Condensed ExtraBold" charset="0"/>
                <a:ea typeface="Futura Condensed ExtraBold" charset="0"/>
                <a:cs typeface="Futura Condensed ExtraBold" charset="0"/>
              </a:defRPr>
            </a:lvl1pPr>
            <a:lvl2pPr marL="11113" indent="0" algn="l" defTabSz="457189" rtl="0" eaLnBrk="1" latinLnBrk="0" hangingPunct="1">
              <a:lnSpc>
                <a:spcPct val="100000"/>
              </a:lnSpc>
              <a:spcBef>
                <a:spcPct val="20000"/>
              </a:spcBef>
              <a:buFont typeface="Arial"/>
              <a:buNone/>
              <a:tabLst/>
              <a:defRPr sz="2400" b="1" i="0" kern="1200">
                <a:solidFill>
                  <a:schemeClr val="bg1">
                    <a:lumMod val="50000"/>
                  </a:schemeClr>
                </a:solidFill>
                <a:effectLst/>
                <a:latin typeface="Futura Condensed ExtraBold" charset="0"/>
                <a:ea typeface="Futura Condensed ExtraBold" charset="0"/>
                <a:cs typeface="Futura Condensed ExtraBold" charset="0"/>
              </a:defRPr>
            </a:lvl2pPr>
            <a:lvl3pPr marL="914377" indent="0" algn="l" defTabSz="457189" rtl="0" eaLnBrk="1" latinLnBrk="0" hangingPunct="1">
              <a:lnSpc>
                <a:spcPct val="150000"/>
              </a:lnSpc>
              <a:spcBef>
                <a:spcPct val="20000"/>
              </a:spcBef>
              <a:buFont typeface="Arial"/>
              <a:buNone/>
              <a:defRPr sz="1800" b="1" i="0" kern="1200">
                <a:solidFill>
                  <a:schemeClr val="bg1">
                    <a:lumMod val="50000"/>
                  </a:schemeClr>
                </a:solidFill>
                <a:latin typeface="Futura Condensed ExtraBold" charset="0"/>
                <a:ea typeface="Futura Condensed ExtraBold" charset="0"/>
                <a:cs typeface="Futura Condensed ExtraBold" charset="0"/>
              </a:defRPr>
            </a:lvl3pPr>
            <a:lvl4pPr marL="1371566"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4pPr>
            <a:lvl5pPr marL="1828754"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2400">
                <a:solidFill>
                  <a:srgbClr val="00B050"/>
                </a:solidFill>
              </a:rPr>
              <a:t>Wang et al. (2008)</a:t>
            </a:r>
          </a:p>
        </p:txBody>
      </p:sp>
      <p:sp>
        <p:nvSpPr>
          <p:cNvPr id="5" name="Footer Placeholder 4"/>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117</a:t>
            </a:fld>
            <a:endParaRPr lang="en-US"/>
          </a:p>
        </p:txBody>
      </p:sp>
    </p:spTree>
    <p:extLst>
      <p:ext uri="{BB962C8B-B14F-4D97-AF65-F5344CB8AC3E}">
        <p14:creationId xmlns:p14="http://schemas.microsoft.com/office/powerpoint/2010/main" val="183597044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3D7D8A-7147-46D1-80AC-DD832638F70A}"/>
              </a:ext>
            </a:extLst>
          </p:cNvPr>
          <p:cNvSpPr>
            <a:spLocks noGrp="1"/>
          </p:cNvSpPr>
          <p:nvPr>
            <p:ph type="title"/>
          </p:nvPr>
        </p:nvSpPr>
        <p:spPr/>
        <p:txBody>
          <a:bodyPr/>
          <a:lstStyle/>
          <a:p>
            <a:r>
              <a:rPr lang="en-US"/>
              <a:t>Application 1: Triples completion</a:t>
            </a:r>
          </a:p>
        </p:txBody>
      </p:sp>
      <p:pic>
        <p:nvPicPr>
          <p:cNvPr id="4" name="Picture 2" descr="Image result for knowledge graph embedding">
            <a:extLst>
              <a:ext uri="{FF2B5EF4-FFF2-40B4-BE49-F238E27FC236}">
                <a16:creationId xmlns:a16="http://schemas.microsoft.com/office/drawing/2014/main" xmlns="" id="{9BDB2C8D-0DE2-4A46-AF8C-D8F721D4F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28" y="1906143"/>
            <a:ext cx="10791825" cy="37528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xmlns="" id="{B42943AB-AABA-466F-96E2-14B3F0716986}"/>
              </a:ext>
            </a:extLst>
          </p:cNvPr>
          <p:cNvSpPr txBox="1">
            <a:spLocks/>
          </p:cNvSpPr>
          <p:nvPr/>
        </p:nvSpPr>
        <p:spPr>
          <a:xfrm>
            <a:off x="426720" y="6071614"/>
            <a:ext cx="11582400" cy="786386"/>
          </a:xfrm>
          <a:prstGeom prst="rect">
            <a:avLst/>
          </a:prstGeom>
          <a:effectLst/>
        </p:spPr>
        <p:txBody>
          <a:bodyPr vert="horz" lIns="91440" tIns="45720" rIns="91440" bIns="45720" rtlCol="0">
            <a:normAutofit/>
          </a:bodyPr>
          <a:lstStyle>
            <a:lvl1pPr marL="0" indent="0" algn="l" defTabSz="457189" rtl="0" eaLnBrk="1" latinLnBrk="0" hangingPunct="1">
              <a:lnSpc>
                <a:spcPct val="150000"/>
              </a:lnSpc>
              <a:spcBef>
                <a:spcPct val="20000"/>
              </a:spcBef>
              <a:buFont typeface="Arial"/>
              <a:buNone/>
              <a:defRPr sz="3600" b="1" i="0" kern="1200">
                <a:solidFill>
                  <a:schemeClr val="tx1"/>
                </a:solidFill>
                <a:latin typeface="Futura Condensed ExtraBold" charset="0"/>
                <a:ea typeface="Futura Condensed ExtraBold" charset="0"/>
                <a:cs typeface="Futura Condensed ExtraBold" charset="0"/>
              </a:defRPr>
            </a:lvl1pPr>
            <a:lvl2pPr marL="11113" indent="0" algn="l" defTabSz="457189" rtl="0" eaLnBrk="1" latinLnBrk="0" hangingPunct="1">
              <a:lnSpc>
                <a:spcPct val="100000"/>
              </a:lnSpc>
              <a:spcBef>
                <a:spcPct val="20000"/>
              </a:spcBef>
              <a:buFont typeface="Arial"/>
              <a:buNone/>
              <a:tabLst/>
              <a:defRPr sz="2400" b="1" i="0" kern="1200">
                <a:solidFill>
                  <a:schemeClr val="bg1">
                    <a:lumMod val="50000"/>
                  </a:schemeClr>
                </a:solidFill>
                <a:effectLst/>
                <a:latin typeface="Futura Condensed ExtraBold" charset="0"/>
                <a:ea typeface="Futura Condensed ExtraBold" charset="0"/>
                <a:cs typeface="Futura Condensed ExtraBold" charset="0"/>
              </a:defRPr>
            </a:lvl2pPr>
            <a:lvl3pPr marL="914377" indent="0" algn="l" defTabSz="457189" rtl="0" eaLnBrk="1" latinLnBrk="0" hangingPunct="1">
              <a:lnSpc>
                <a:spcPct val="150000"/>
              </a:lnSpc>
              <a:spcBef>
                <a:spcPct val="20000"/>
              </a:spcBef>
              <a:buFont typeface="Arial"/>
              <a:buNone/>
              <a:defRPr sz="1800" b="1" i="0" kern="1200">
                <a:solidFill>
                  <a:schemeClr val="bg1">
                    <a:lumMod val="50000"/>
                  </a:schemeClr>
                </a:solidFill>
                <a:latin typeface="Futura Condensed ExtraBold" charset="0"/>
                <a:ea typeface="Futura Condensed ExtraBold" charset="0"/>
                <a:cs typeface="Futura Condensed ExtraBold" charset="0"/>
              </a:defRPr>
            </a:lvl3pPr>
            <a:lvl4pPr marL="1371566"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4pPr>
            <a:lvl5pPr marL="1828754"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2400">
                <a:solidFill>
                  <a:srgbClr val="00B050"/>
                </a:solidFill>
              </a:rPr>
              <a:t>Wang et al. (2008)</a:t>
            </a: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118</a:t>
            </a:fld>
            <a:endParaRPr lang="en-US"/>
          </a:p>
        </p:txBody>
      </p:sp>
    </p:spTree>
    <p:extLst>
      <p:ext uri="{BB962C8B-B14F-4D97-AF65-F5344CB8AC3E}">
        <p14:creationId xmlns:p14="http://schemas.microsoft.com/office/powerpoint/2010/main" val="14916426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3DD8A4-7D7A-44B7-B884-44CB9003A4AD}"/>
              </a:ext>
            </a:extLst>
          </p:cNvPr>
          <p:cNvSpPr>
            <a:spLocks noGrp="1"/>
          </p:cNvSpPr>
          <p:nvPr>
            <p:ph type="title"/>
          </p:nvPr>
        </p:nvSpPr>
        <p:spPr/>
        <p:txBody>
          <a:bodyPr/>
          <a:lstStyle/>
          <a:p>
            <a:r>
              <a:rPr lang="en-US"/>
              <a:t>Application 2: Triples classification</a:t>
            </a:r>
          </a:p>
        </p:txBody>
      </p:sp>
      <p:sp>
        <p:nvSpPr>
          <p:cNvPr id="5" name="Content Placeholder 2">
            <a:extLst>
              <a:ext uri="{FF2B5EF4-FFF2-40B4-BE49-F238E27FC236}">
                <a16:creationId xmlns:a16="http://schemas.microsoft.com/office/drawing/2014/main" xmlns="" id="{AAC9BF8E-EFCD-4330-B8C6-684E1DBEEB2F}"/>
              </a:ext>
            </a:extLst>
          </p:cNvPr>
          <p:cNvSpPr txBox="1">
            <a:spLocks/>
          </p:cNvSpPr>
          <p:nvPr/>
        </p:nvSpPr>
        <p:spPr>
          <a:xfrm>
            <a:off x="426720" y="6071614"/>
            <a:ext cx="11582400" cy="786386"/>
          </a:xfrm>
          <a:prstGeom prst="rect">
            <a:avLst/>
          </a:prstGeom>
          <a:effectLst/>
        </p:spPr>
        <p:txBody>
          <a:bodyPr vert="horz" lIns="91440" tIns="45720" rIns="91440" bIns="45720" rtlCol="0">
            <a:normAutofit/>
          </a:bodyPr>
          <a:lstStyle>
            <a:lvl1pPr marL="0" indent="0" algn="l" defTabSz="457189" rtl="0" eaLnBrk="1" latinLnBrk="0" hangingPunct="1">
              <a:lnSpc>
                <a:spcPct val="150000"/>
              </a:lnSpc>
              <a:spcBef>
                <a:spcPct val="20000"/>
              </a:spcBef>
              <a:buFont typeface="Arial"/>
              <a:buNone/>
              <a:defRPr sz="3600" b="1" i="0" kern="1200">
                <a:solidFill>
                  <a:schemeClr val="tx1"/>
                </a:solidFill>
                <a:latin typeface="Futura Condensed ExtraBold" charset="0"/>
                <a:ea typeface="Futura Condensed ExtraBold" charset="0"/>
                <a:cs typeface="Futura Condensed ExtraBold" charset="0"/>
              </a:defRPr>
            </a:lvl1pPr>
            <a:lvl2pPr marL="11113" indent="0" algn="l" defTabSz="457189" rtl="0" eaLnBrk="1" latinLnBrk="0" hangingPunct="1">
              <a:lnSpc>
                <a:spcPct val="100000"/>
              </a:lnSpc>
              <a:spcBef>
                <a:spcPct val="20000"/>
              </a:spcBef>
              <a:buFont typeface="Arial"/>
              <a:buNone/>
              <a:tabLst/>
              <a:defRPr sz="2400" b="1" i="0" kern="1200">
                <a:solidFill>
                  <a:schemeClr val="bg1">
                    <a:lumMod val="50000"/>
                  </a:schemeClr>
                </a:solidFill>
                <a:effectLst/>
                <a:latin typeface="Futura Condensed ExtraBold" charset="0"/>
                <a:ea typeface="Futura Condensed ExtraBold" charset="0"/>
                <a:cs typeface="Futura Condensed ExtraBold" charset="0"/>
              </a:defRPr>
            </a:lvl2pPr>
            <a:lvl3pPr marL="914377" indent="0" algn="l" defTabSz="457189" rtl="0" eaLnBrk="1" latinLnBrk="0" hangingPunct="1">
              <a:lnSpc>
                <a:spcPct val="150000"/>
              </a:lnSpc>
              <a:spcBef>
                <a:spcPct val="20000"/>
              </a:spcBef>
              <a:buFont typeface="Arial"/>
              <a:buNone/>
              <a:defRPr sz="1800" b="1" i="0" kern="1200">
                <a:solidFill>
                  <a:schemeClr val="bg1">
                    <a:lumMod val="50000"/>
                  </a:schemeClr>
                </a:solidFill>
                <a:latin typeface="Futura Condensed ExtraBold" charset="0"/>
                <a:ea typeface="Futura Condensed ExtraBold" charset="0"/>
                <a:cs typeface="Futura Condensed ExtraBold" charset="0"/>
              </a:defRPr>
            </a:lvl3pPr>
            <a:lvl4pPr marL="1371566"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4pPr>
            <a:lvl5pPr marL="1828754"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2400">
                <a:solidFill>
                  <a:srgbClr val="00B050"/>
                </a:solidFill>
              </a:rPr>
              <a:t>Wang et al. (2008)</a:t>
            </a:r>
          </a:p>
        </p:txBody>
      </p:sp>
      <p:pic>
        <p:nvPicPr>
          <p:cNvPr id="6" name="Picture 5">
            <a:extLst>
              <a:ext uri="{FF2B5EF4-FFF2-40B4-BE49-F238E27FC236}">
                <a16:creationId xmlns:a16="http://schemas.microsoft.com/office/drawing/2014/main" xmlns="" id="{C1469DBA-0374-41B4-9ACF-37D2B798AB40}"/>
              </a:ext>
            </a:extLst>
          </p:cNvPr>
          <p:cNvPicPr>
            <a:picLocks noChangeAspect="1"/>
          </p:cNvPicPr>
          <p:nvPr/>
        </p:nvPicPr>
        <p:blipFill>
          <a:blip r:embed="rId3"/>
          <a:stretch>
            <a:fillRect/>
          </a:stretch>
        </p:blipFill>
        <p:spPr>
          <a:xfrm>
            <a:off x="2364295" y="1778508"/>
            <a:ext cx="7543349" cy="3585972"/>
          </a:xfrm>
          <a:prstGeom prst="rect">
            <a:avLst/>
          </a:prstGeom>
        </p:spPr>
      </p:pic>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119</a:t>
            </a:fld>
            <a:endParaRPr lang="en-US"/>
          </a:p>
        </p:txBody>
      </p:sp>
    </p:spTree>
    <p:extLst>
      <p:ext uri="{BB962C8B-B14F-4D97-AF65-F5344CB8AC3E}">
        <p14:creationId xmlns:p14="http://schemas.microsoft.com/office/powerpoint/2010/main" val="3135201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2" name="Title 1"/>
          <p:cNvSpPr>
            <a:spLocks noGrp="1"/>
          </p:cNvSpPr>
          <p:nvPr>
            <p:ph type="title"/>
          </p:nvPr>
        </p:nvSpPr>
        <p:spPr>
          <a:xfrm>
            <a:off x="609600" y="4"/>
            <a:ext cx="11582400" cy="1092013"/>
          </a:xfrm>
        </p:spPr>
        <p:txBody>
          <a:bodyPr/>
          <a:lstStyle/>
          <a:p>
            <a:r>
              <a:rPr lang="en-US" sz="4800" dirty="0" smtClean="0"/>
              <a:t>Number Of HT </a:t>
            </a:r>
            <a:r>
              <a:rPr lang="en-US" sz="4800" smtClean="0"/>
              <a:t>Investigations Increased</a:t>
            </a:r>
            <a:endParaRPr lang="en-US" sz="4800" dirty="0"/>
          </a:p>
        </p:txBody>
      </p:sp>
      <p:sp>
        <p:nvSpPr>
          <p:cNvPr id="4" name="TextBox 3"/>
          <p:cNvSpPr txBox="1"/>
          <p:nvPr/>
        </p:nvSpPr>
        <p:spPr>
          <a:xfrm>
            <a:off x="8683512" y="3322101"/>
            <a:ext cx="1350050" cy="523220"/>
          </a:xfrm>
          <a:prstGeom prst="rect">
            <a:avLst/>
          </a:prstGeom>
          <a:noFill/>
        </p:spPr>
        <p:txBody>
          <a:bodyPr wrap="none" rtlCol="0">
            <a:spAutoFit/>
          </a:bodyPr>
          <a:lstStyle/>
          <a:p>
            <a:r>
              <a:rPr lang="en-US" sz="2800" b="1" smtClean="0">
                <a:latin typeface="Futura Condensed ExtraBold" charset="0"/>
                <a:ea typeface="Futura Condensed ExtraBold" charset="0"/>
                <a:cs typeface="Futura Condensed ExtraBold" charset="0"/>
              </a:rPr>
              <a:t>MEMEX</a:t>
            </a:r>
          </a:p>
        </p:txBody>
      </p:sp>
      <p:sp>
        <p:nvSpPr>
          <p:cNvPr id="5" name="Footer Placeholder 4"/>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12</a:t>
            </a:fld>
            <a:endParaRPr lang="en-US"/>
          </a:p>
        </p:txBody>
      </p:sp>
    </p:spTree>
    <p:extLst>
      <p:ext uri="{BB962C8B-B14F-4D97-AF65-F5344CB8AC3E}">
        <p14:creationId xmlns:p14="http://schemas.microsoft.com/office/powerpoint/2010/main" val="110209609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9243F-D783-4DAD-8504-DA8048B7693C}"/>
              </a:ext>
            </a:extLst>
          </p:cNvPr>
          <p:cNvSpPr>
            <a:spLocks noGrp="1"/>
          </p:cNvSpPr>
          <p:nvPr>
            <p:ph type="title"/>
          </p:nvPr>
        </p:nvSpPr>
        <p:spPr/>
        <p:txBody>
          <a:bodyPr/>
          <a:lstStyle/>
          <a:p>
            <a:r>
              <a:rPr lang="en-US"/>
              <a:t>Code availability</a:t>
            </a:r>
          </a:p>
        </p:txBody>
      </p:sp>
      <p:sp>
        <p:nvSpPr>
          <p:cNvPr id="3" name="Content Placeholder 2">
            <a:extLst>
              <a:ext uri="{FF2B5EF4-FFF2-40B4-BE49-F238E27FC236}">
                <a16:creationId xmlns:a16="http://schemas.microsoft.com/office/drawing/2014/main" xmlns="" id="{B5727519-2808-4DD1-9AE8-F8C6C8EBE9C3}"/>
              </a:ext>
            </a:extLst>
          </p:cNvPr>
          <p:cNvSpPr>
            <a:spLocks noGrp="1"/>
          </p:cNvSpPr>
          <p:nvPr>
            <p:ph idx="1"/>
          </p:nvPr>
        </p:nvSpPr>
        <p:spPr/>
        <p:txBody>
          <a:bodyPr/>
          <a:lstStyle/>
          <a:p>
            <a:r>
              <a:rPr lang="en-US"/>
              <a:t>Code for replicating experiments can be found at </a:t>
            </a:r>
            <a:r>
              <a:rPr lang="en-US">
                <a:hlinkClick r:id="rId2"/>
              </a:rPr>
              <a:t>https://github.com/glorotxa/SME</a:t>
            </a:r>
            <a:r>
              <a:rPr lang="en-US"/>
              <a:t> ; implemented using both </a:t>
            </a:r>
            <a:r>
              <a:rPr lang="en-US">
                <a:solidFill>
                  <a:srgbClr val="FF0000"/>
                </a:solidFill>
              </a:rPr>
              <a:t>theano/tensorflow </a:t>
            </a:r>
            <a:r>
              <a:rPr lang="en-US"/>
              <a:t>backend</a:t>
            </a:r>
          </a:p>
          <a:p>
            <a:r>
              <a:rPr lang="en-US"/>
              <a:t>Unclear how to extend to </a:t>
            </a:r>
            <a:r>
              <a:rPr lang="en-US">
                <a:solidFill>
                  <a:srgbClr val="FF0000"/>
                </a:solidFill>
              </a:rPr>
              <a:t>new, sparse data</a:t>
            </a:r>
            <a:r>
              <a:rPr lang="en-US"/>
              <a:t>, how to </a:t>
            </a:r>
            <a:r>
              <a:rPr lang="en-US">
                <a:solidFill>
                  <a:srgbClr val="FF0000"/>
                </a:solidFill>
              </a:rPr>
              <a:t>scale</a:t>
            </a:r>
            <a:r>
              <a:rPr lang="en-US"/>
              <a:t> to much bigger KGs</a:t>
            </a:r>
          </a:p>
          <a:p>
            <a:endParaRPr lang="en-US"/>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120</a:t>
            </a:fld>
            <a:endParaRPr lang="en-US"/>
          </a:p>
        </p:txBody>
      </p:sp>
    </p:spTree>
    <p:extLst>
      <p:ext uri="{BB962C8B-B14F-4D97-AF65-F5344CB8AC3E}">
        <p14:creationId xmlns:p14="http://schemas.microsoft.com/office/powerpoint/2010/main" val="398904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BC0451-12C5-4F58-8E55-89607CB4B8EB}"/>
              </a:ext>
            </a:extLst>
          </p:cNvPr>
          <p:cNvSpPr>
            <a:spLocks noGrp="1"/>
          </p:cNvSpPr>
          <p:nvPr>
            <p:ph type="title"/>
          </p:nvPr>
        </p:nvSpPr>
        <p:spPr/>
        <p:txBody>
          <a:bodyPr/>
          <a:lstStyle/>
          <a:p>
            <a:r>
              <a:rPr lang="en-US"/>
              <a:t>Application 3: Featurizing nodes</a:t>
            </a:r>
          </a:p>
        </p:txBody>
      </p:sp>
      <p:sp>
        <p:nvSpPr>
          <p:cNvPr id="3" name="Content Placeholder 2">
            <a:extLst>
              <a:ext uri="{FF2B5EF4-FFF2-40B4-BE49-F238E27FC236}">
                <a16:creationId xmlns:a16="http://schemas.microsoft.com/office/drawing/2014/main" xmlns="" id="{5D4A96DF-3B27-41A8-94EF-EEADE7EC39E3}"/>
              </a:ext>
            </a:extLst>
          </p:cNvPr>
          <p:cNvSpPr>
            <a:spLocks noGrp="1"/>
          </p:cNvSpPr>
          <p:nvPr>
            <p:ph idx="1"/>
          </p:nvPr>
        </p:nvSpPr>
        <p:spPr/>
        <p:txBody>
          <a:bodyPr/>
          <a:lstStyle/>
          <a:p>
            <a:r>
              <a:rPr lang="en-US"/>
              <a:t>E.g. Convering ‘locations’ into feature vectors</a:t>
            </a:r>
          </a:p>
          <a:p>
            <a:r>
              <a:rPr lang="en-US"/>
              <a:t>Relevant for toponym resolution, building rich graphs...</a:t>
            </a:r>
          </a:p>
        </p:txBody>
      </p:sp>
      <p:sp>
        <p:nvSpPr>
          <p:cNvPr id="5" name="Rectangle 4">
            <a:extLst>
              <a:ext uri="{FF2B5EF4-FFF2-40B4-BE49-F238E27FC236}">
                <a16:creationId xmlns:a16="http://schemas.microsoft.com/office/drawing/2014/main" xmlns="" id="{606CE4B2-A507-4A89-8D6F-337F66AE3F6F}"/>
              </a:ext>
            </a:extLst>
          </p:cNvPr>
          <p:cNvSpPr/>
          <p:nvPr/>
        </p:nvSpPr>
        <p:spPr>
          <a:xfrm>
            <a:off x="1670304" y="4296263"/>
            <a:ext cx="9351264" cy="2246769"/>
          </a:xfrm>
          <a:prstGeom prst="rect">
            <a:avLst/>
          </a:prstGeom>
        </p:spPr>
        <p:txBody>
          <a:bodyPr wrap="square">
            <a:spAutoFit/>
          </a:bodyPr>
          <a:lstStyle/>
          <a:p>
            <a:r>
              <a:rPr lang="en-US" sz="2800">
                <a:solidFill>
                  <a:srgbClr val="00B050"/>
                </a:solidFill>
              </a:rPr>
              <a:t>Kejriwal, Mayank; Szekely, Pedro (2017): Neural Embeddings for Populated GeoNames Locations. figshare. </a:t>
            </a:r>
            <a:r>
              <a:rPr lang="en-US" sz="2800">
                <a:hlinkClick r:id="rId3"/>
              </a:rPr>
              <a:t>https://doi.org/10.6084/m9.figshare.5248120</a:t>
            </a:r>
            <a:r>
              <a:rPr lang="en-US" sz="2800"/>
              <a:t> </a:t>
            </a:r>
          </a:p>
          <a:p>
            <a:endParaRPr lang="en-US" sz="2800"/>
          </a:p>
          <a:p>
            <a:r>
              <a:rPr lang="en-US" sz="2800">
                <a:hlinkClick r:id="rId4"/>
              </a:rPr>
              <a:t>https://github.com/mayankkejriwal/Geonames-embeddings</a:t>
            </a:r>
            <a:r>
              <a:rPr lang="en-US" sz="2800"/>
              <a:t> </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121</a:t>
            </a:fld>
            <a:endParaRPr lang="en-US"/>
          </a:p>
        </p:txBody>
      </p:sp>
    </p:spTree>
    <p:extLst>
      <p:ext uri="{BB962C8B-B14F-4D97-AF65-F5344CB8AC3E}">
        <p14:creationId xmlns:p14="http://schemas.microsoft.com/office/powerpoint/2010/main" val="4242146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75960D-F789-47D2-9593-118D5DD2E791}"/>
              </a:ext>
            </a:extLst>
          </p:cNvPr>
          <p:cNvSpPr>
            <a:spLocks noGrp="1"/>
          </p:cNvSpPr>
          <p:nvPr>
            <p:ph type="title"/>
          </p:nvPr>
        </p:nvSpPr>
        <p:spPr/>
        <p:txBody>
          <a:bodyPr/>
          <a:lstStyle/>
          <a:p>
            <a:r>
              <a:rPr lang="en-US"/>
              <a:t>Features encode spatial proximity</a:t>
            </a:r>
          </a:p>
        </p:txBody>
      </p:sp>
      <p:sp>
        <p:nvSpPr>
          <p:cNvPr id="3" name="Content Placeholder 2">
            <a:extLst>
              <a:ext uri="{FF2B5EF4-FFF2-40B4-BE49-F238E27FC236}">
                <a16:creationId xmlns:a16="http://schemas.microsoft.com/office/drawing/2014/main" xmlns="" id="{C831BC8E-ACA4-4952-8184-01887155EE85}"/>
              </a:ext>
            </a:extLst>
          </p:cNvPr>
          <p:cNvSpPr>
            <a:spLocks noGrp="1"/>
          </p:cNvSpPr>
          <p:nvPr>
            <p:ph idx="1"/>
          </p:nvPr>
        </p:nvSpPr>
        <p:spPr/>
        <p:txBody>
          <a:bodyPr/>
          <a:lstStyle/>
          <a:p>
            <a:r>
              <a:rPr lang="en-US"/>
              <a:t>But could encode much else, lots of room for new research!</a:t>
            </a:r>
          </a:p>
        </p:txBody>
      </p:sp>
      <p:pic>
        <p:nvPicPr>
          <p:cNvPr id="4" name="Picture 3">
            <a:extLst>
              <a:ext uri="{FF2B5EF4-FFF2-40B4-BE49-F238E27FC236}">
                <a16:creationId xmlns:a16="http://schemas.microsoft.com/office/drawing/2014/main" xmlns="" id="{FB934E8B-C9D4-44C4-A9AF-3A801E5A1A21}"/>
              </a:ext>
            </a:extLst>
          </p:cNvPr>
          <p:cNvPicPr>
            <a:picLocks noChangeAspect="1"/>
          </p:cNvPicPr>
          <p:nvPr/>
        </p:nvPicPr>
        <p:blipFill>
          <a:blip r:embed="rId2"/>
          <a:stretch>
            <a:fillRect/>
          </a:stretch>
        </p:blipFill>
        <p:spPr>
          <a:xfrm>
            <a:off x="3765423" y="2859405"/>
            <a:ext cx="6953250" cy="3333750"/>
          </a:xfrm>
          <a:prstGeom prst="rect">
            <a:avLst/>
          </a:prstGeom>
        </p:spPr>
      </p:pic>
      <p:sp>
        <p:nvSpPr>
          <p:cNvPr id="5" name="Footer Placeholder 4"/>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122</a:t>
            </a:fld>
            <a:endParaRPr lang="en-US"/>
          </a:p>
        </p:txBody>
      </p:sp>
    </p:spTree>
    <p:extLst>
      <p:ext uri="{BB962C8B-B14F-4D97-AF65-F5344CB8AC3E}">
        <p14:creationId xmlns:p14="http://schemas.microsoft.com/office/powerpoint/2010/main" val="146298608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94B1C-E045-467E-9749-711D7F399F88}"/>
              </a:ext>
            </a:extLst>
          </p:cNvPr>
          <p:cNvSpPr>
            <a:spLocks noGrp="1"/>
          </p:cNvSpPr>
          <p:nvPr>
            <p:ph type="title"/>
          </p:nvPr>
        </p:nvSpPr>
        <p:spPr/>
        <p:txBody>
          <a:bodyPr/>
          <a:lstStyle/>
          <a:p>
            <a:r>
              <a:rPr lang="en-US"/>
              <a:t>In unusual domains...</a:t>
            </a:r>
          </a:p>
        </p:txBody>
      </p:sp>
      <p:sp>
        <p:nvSpPr>
          <p:cNvPr id="3" name="Content Placeholder 2">
            <a:extLst>
              <a:ext uri="{FF2B5EF4-FFF2-40B4-BE49-F238E27FC236}">
                <a16:creationId xmlns:a16="http://schemas.microsoft.com/office/drawing/2014/main" xmlns="" id="{6DE5B018-198D-4E07-9E71-98EBFFD8CA54}"/>
              </a:ext>
            </a:extLst>
          </p:cNvPr>
          <p:cNvSpPr>
            <a:spLocks noGrp="1"/>
          </p:cNvSpPr>
          <p:nvPr>
            <p:ph idx="1"/>
          </p:nvPr>
        </p:nvSpPr>
        <p:spPr/>
        <p:txBody>
          <a:bodyPr/>
          <a:lstStyle/>
          <a:p>
            <a:r>
              <a:rPr lang="en-US"/>
              <a:t>Not clear to what extent these techniques work (which objective function is better?)</a:t>
            </a:r>
          </a:p>
          <a:p>
            <a:r>
              <a:rPr lang="en-US"/>
              <a:t>Several questions persist</a:t>
            </a:r>
          </a:p>
          <a:p>
            <a:pPr lvl="1"/>
            <a:r>
              <a:rPr lang="en-US"/>
              <a:t>	How to </a:t>
            </a:r>
            <a:r>
              <a:rPr lang="en-US">
                <a:solidFill>
                  <a:srgbClr val="FF0000"/>
                </a:solidFill>
              </a:rPr>
              <a:t>acquire training data </a:t>
            </a:r>
            <a:r>
              <a:rPr lang="en-US"/>
              <a:t>for triples classification?</a:t>
            </a:r>
          </a:p>
          <a:p>
            <a:pPr lvl="1"/>
            <a:r>
              <a:rPr lang="en-US"/>
              <a:t>	How to </a:t>
            </a:r>
            <a:r>
              <a:rPr lang="en-US">
                <a:solidFill>
                  <a:srgbClr val="FF0000"/>
                </a:solidFill>
              </a:rPr>
              <a:t>model</a:t>
            </a:r>
            <a:r>
              <a:rPr lang="en-US"/>
              <a:t> the concept of an entity?</a:t>
            </a:r>
          </a:p>
          <a:p>
            <a:pPr lvl="1"/>
            <a:r>
              <a:rPr lang="en-US"/>
              <a:t>	How to </a:t>
            </a:r>
            <a:r>
              <a:rPr lang="en-US">
                <a:solidFill>
                  <a:srgbClr val="FF0000"/>
                </a:solidFill>
              </a:rPr>
              <a:t>regularize </a:t>
            </a:r>
            <a:r>
              <a:rPr lang="en-US"/>
              <a:t>with sparse mentions?</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123</a:t>
            </a:fld>
            <a:endParaRPr lang="en-US"/>
          </a:p>
        </p:txBody>
      </p:sp>
    </p:spTree>
    <p:extLst>
      <p:ext uri="{BB962C8B-B14F-4D97-AF65-F5344CB8AC3E}">
        <p14:creationId xmlns:p14="http://schemas.microsoft.com/office/powerpoint/2010/main" val="186688970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Searching Knowledge Graphs</a:t>
            </a:r>
          </a:p>
        </p:txBody>
      </p:sp>
      <p:sp>
        <p:nvSpPr>
          <p:cNvPr id="5" name="Text Placeholder 4"/>
          <p:cNvSpPr>
            <a:spLocks noGrp="1"/>
          </p:cNvSpPr>
          <p:nvPr>
            <p:ph type="body" idx="1"/>
          </p:nvPr>
        </p:nvSpPr>
        <p:spPr/>
        <p:txBody>
          <a:bodyPr>
            <a:normAutofit fontScale="92500" lnSpcReduction="10000"/>
          </a:bodyPr>
          <a:lstStyle/>
          <a:p>
            <a:endParaRPr lang="en-US"/>
          </a:p>
        </p:txBody>
      </p:sp>
    </p:spTree>
    <p:extLst>
      <p:ext uri="{BB962C8B-B14F-4D97-AF65-F5344CB8AC3E}">
        <p14:creationId xmlns:p14="http://schemas.microsoft.com/office/powerpoint/2010/main" val="13625481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a:t>
            </a:r>
          </a:p>
        </p:txBody>
      </p:sp>
      <p:sp>
        <p:nvSpPr>
          <p:cNvPr id="3" name="Content Placeholder 2"/>
          <p:cNvSpPr>
            <a:spLocks noGrp="1"/>
          </p:cNvSpPr>
          <p:nvPr>
            <p:ph idx="1"/>
          </p:nvPr>
        </p:nvSpPr>
        <p:spPr/>
        <p:txBody>
          <a:bodyPr/>
          <a:lstStyle/>
          <a:p>
            <a:r>
              <a:rPr lang="en-US">
                <a:solidFill>
                  <a:srgbClr val="FF0000"/>
                </a:solidFill>
              </a:rPr>
              <a:t>Direct </a:t>
            </a:r>
            <a:r>
              <a:rPr lang="en-US"/>
              <a:t>query execution does not succeed because of noise/incomplete data</a:t>
            </a:r>
          </a:p>
        </p:txBody>
      </p:sp>
      <p:sp>
        <p:nvSpPr>
          <p:cNvPr id="4" name="Rectangle 3">
            <a:extLst>
              <a:ext uri="{FF2B5EF4-FFF2-40B4-BE49-F238E27FC236}">
                <a16:creationId xmlns:a16="http://schemas.microsoft.com/office/drawing/2014/main" xmlns="" id="{D53A9F91-C9E8-4EE5-A34D-EE4CAC74E9DE}"/>
              </a:ext>
            </a:extLst>
          </p:cNvPr>
          <p:cNvSpPr/>
          <p:nvPr/>
        </p:nvSpPr>
        <p:spPr>
          <a:xfrm>
            <a:off x="1944624" y="4047474"/>
            <a:ext cx="7857744" cy="1569660"/>
          </a:xfrm>
          <a:prstGeom prst="rect">
            <a:avLst/>
          </a:prstGeom>
        </p:spPr>
        <p:txBody>
          <a:bodyPr wrap="square">
            <a:spAutoFit/>
          </a:bodyPr>
          <a:lstStyle/>
          <a:p>
            <a:r>
              <a:rPr lang="en-US" sz="2400" dirty="0">
                <a:solidFill>
                  <a:srgbClr val="008000"/>
                </a:solidFill>
              </a:rPr>
              <a:t>What is the </a:t>
            </a:r>
            <a:r>
              <a:rPr lang="en-US" sz="2400" dirty="0">
                <a:solidFill>
                  <a:srgbClr val="7030A0"/>
                </a:solidFill>
              </a:rPr>
              <a:t>phone number </a:t>
            </a:r>
            <a:r>
              <a:rPr lang="en-US" sz="2400" dirty="0">
                <a:solidFill>
                  <a:srgbClr val="008000"/>
                </a:solidFill>
              </a:rPr>
              <a:t>provided in the ad that contains the </a:t>
            </a:r>
            <a:r>
              <a:rPr lang="en-US" sz="2400" dirty="0">
                <a:solidFill>
                  <a:srgbClr val="7030A0"/>
                </a:solidFill>
              </a:rPr>
              <a:t>email address </a:t>
            </a:r>
            <a:r>
              <a:rPr lang="en-US" sz="2400" dirty="0" err="1">
                <a:solidFill>
                  <a:srgbClr val="FF0000"/>
                </a:solidFill>
              </a:rPr>
              <a:t>brianna.</a:t>
            </a:r>
            <a:r>
              <a:rPr lang="en-US" sz="2400" err="1">
                <a:solidFill>
                  <a:srgbClr val="FF0000"/>
                </a:solidFill>
              </a:rPr>
              <a:t>elite</a:t>
            </a:r>
            <a:r>
              <a:rPr lang="en-US" sz="2400">
                <a:solidFill>
                  <a:srgbClr val="FF0000"/>
                </a:solidFill>
              </a:rPr>
              <a:t>@dummy-email.</a:t>
            </a:r>
            <a:r>
              <a:rPr lang="en-US" sz="2400" dirty="0" err="1">
                <a:solidFill>
                  <a:srgbClr val="FF0000"/>
                </a:solidFill>
              </a:rPr>
              <a:t>com</a:t>
            </a:r>
            <a:r>
              <a:rPr lang="en-US" sz="2400" dirty="0">
                <a:solidFill>
                  <a:srgbClr val="008000"/>
                </a:solidFill>
              </a:rPr>
              <a:t>, the </a:t>
            </a:r>
            <a:r>
              <a:rPr lang="en-US" sz="2400" dirty="0">
                <a:solidFill>
                  <a:srgbClr val="7030A0"/>
                </a:solidFill>
              </a:rPr>
              <a:t>price </a:t>
            </a:r>
            <a:r>
              <a:rPr lang="en-US" sz="2400" dirty="0">
                <a:solidFill>
                  <a:srgbClr val="FF0000"/>
                </a:solidFill>
              </a:rPr>
              <a:t>$600/hour</a:t>
            </a:r>
            <a:r>
              <a:rPr lang="en-US" sz="2400" dirty="0">
                <a:solidFill>
                  <a:srgbClr val="008000"/>
                </a:solidFill>
              </a:rPr>
              <a:t>, and the </a:t>
            </a:r>
            <a:r>
              <a:rPr lang="en-US" sz="2400" dirty="0">
                <a:solidFill>
                  <a:srgbClr val="7030A0"/>
                </a:solidFill>
              </a:rPr>
              <a:t>location</a:t>
            </a:r>
            <a:r>
              <a:rPr lang="en-US" sz="2400" dirty="0">
                <a:solidFill>
                  <a:srgbClr val="FF0000"/>
                </a:solidFill>
              </a:rPr>
              <a:t> </a:t>
            </a:r>
            <a:r>
              <a:rPr lang="en-US" sz="2400" dirty="0" err="1">
                <a:solidFill>
                  <a:srgbClr val="FF0000"/>
                </a:solidFill>
              </a:rPr>
              <a:t>manhattan</a:t>
            </a:r>
            <a:r>
              <a:rPr lang="en-US" sz="2400" dirty="0">
                <a:solidFill>
                  <a:srgbClr val="FF0000"/>
                </a:solidFill>
              </a:rPr>
              <a:t> midtown east 33rd &amp; 2nd </a:t>
            </a:r>
            <a:r>
              <a:rPr lang="en-US" sz="2400" dirty="0" err="1">
                <a:solidFill>
                  <a:srgbClr val="FF0000"/>
                </a:solidFill>
              </a:rPr>
              <a:t>ave</a:t>
            </a:r>
            <a:r>
              <a:rPr lang="en-US" sz="2400" dirty="0">
                <a:solidFill>
                  <a:srgbClr val="008000"/>
                </a:solidFill>
              </a:rPr>
              <a:t>?</a:t>
            </a:r>
            <a:endParaRPr lang="en-US" sz="2400" dirty="0"/>
          </a:p>
        </p:txBody>
      </p:sp>
      <p:sp>
        <p:nvSpPr>
          <p:cNvPr id="5" name="Footer Placeholder 4"/>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125</a:t>
            </a:fld>
            <a:endParaRPr lang="en-US"/>
          </a:p>
        </p:txBody>
      </p:sp>
    </p:spTree>
    <p:extLst>
      <p:ext uri="{BB962C8B-B14F-4D97-AF65-F5344CB8AC3E}">
        <p14:creationId xmlns:p14="http://schemas.microsoft.com/office/powerpoint/2010/main" val="202599932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DEA30-51E6-4750-ACF7-B88E9FEA0A5C}"/>
              </a:ext>
            </a:extLst>
          </p:cNvPr>
          <p:cNvSpPr>
            <a:spLocks noGrp="1"/>
          </p:cNvSpPr>
          <p:nvPr>
            <p:ph type="title"/>
          </p:nvPr>
        </p:nvSpPr>
        <p:spPr/>
        <p:txBody>
          <a:bodyPr/>
          <a:lstStyle/>
          <a:p>
            <a:r>
              <a:rPr lang="en-US"/>
              <a:t>Keyword vs. faceted search</a:t>
            </a:r>
          </a:p>
        </p:txBody>
      </p:sp>
      <p:pic>
        <p:nvPicPr>
          <p:cNvPr id="7" name="Picture 6">
            <a:extLst>
              <a:ext uri="{FF2B5EF4-FFF2-40B4-BE49-F238E27FC236}">
                <a16:creationId xmlns:a16="http://schemas.microsoft.com/office/drawing/2014/main" xmlns="" id="{7770E77F-B437-41F3-B41B-2647A015E1E8}"/>
              </a:ext>
            </a:extLst>
          </p:cNvPr>
          <p:cNvPicPr>
            <a:picLocks noChangeAspect="1"/>
          </p:cNvPicPr>
          <p:nvPr/>
        </p:nvPicPr>
        <p:blipFill>
          <a:blip r:embed="rId3"/>
          <a:stretch>
            <a:fillRect/>
          </a:stretch>
        </p:blipFill>
        <p:spPr>
          <a:xfrm>
            <a:off x="572526" y="1584771"/>
            <a:ext cx="11243745" cy="4255197"/>
          </a:xfrm>
          <a:prstGeom prst="rect">
            <a:avLst/>
          </a:prstGeom>
        </p:spPr>
      </p:pic>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126</a:t>
            </a:fld>
            <a:endParaRPr lang="en-US"/>
          </a:p>
        </p:txBody>
      </p:sp>
    </p:spTree>
    <p:extLst>
      <p:ext uri="{BB962C8B-B14F-4D97-AF65-F5344CB8AC3E}">
        <p14:creationId xmlns:p14="http://schemas.microsoft.com/office/powerpoint/2010/main" val="212611148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081BDBF-B74C-4C23-96D3-F0D5E6275BB0}"/>
              </a:ext>
            </a:extLst>
          </p:cNvPr>
          <p:cNvPicPr>
            <a:picLocks noChangeAspect="1"/>
          </p:cNvPicPr>
          <p:nvPr/>
        </p:nvPicPr>
        <p:blipFill>
          <a:blip r:embed="rId2"/>
          <a:stretch>
            <a:fillRect/>
          </a:stretch>
        </p:blipFill>
        <p:spPr>
          <a:xfrm>
            <a:off x="879747" y="232428"/>
            <a:ext cx="8020414" cy="6503651"/>
          </a:xfrm>
          <a:prstGeom prst="rect">
            <a:avLst/>
          </a:prstGeom>
        </p:spPr>
      </p:pic>
      <p:cxnSp>
        <p:nvCxnSpPr>
          <p:cNvPr id="6" name="Straight Arrow Connector 5">
            <a:extLst>
              <a:ext uri="{FF2B5EF4-FFF2-40B4-BE49-F238E27FC236}">
                <a16:creationId xmlns:a16="http://schemas.microsoft.com/office/drawing/2014/main" xmlns="" id="{728EE89E-27C2-4329-952B-7C15615B4B3C}"/>
              </a:ext>
            </a:extLst>
          </p:cNvPr>
          <p:cNvCxnSpPr>
            <a:cxnSpLocks/>
          </p:cNvCxnSpPr>
          <p:nvPr/>
        </p:nvCxnSpPr>
        <p:spPr>
          <a:xfrm flipH="1">
            <a:off x="8668512" y="4681728"/>
            <a:ext cx="1036320" cy="64617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xmlns="" id="{FE866E13-8086-47E7-B3E1-5F615EAB6F5B}"/>
              </a:ext>
            </a:extLst>
          </p:cNvPr>
          <p:cNvSpPr txBox="1"/>
          <p:nvPr/>
        </p:nvSpPr>
        <p:spPr>
          <a:xfrm>
            <a:off x="9790177" y="3730752"/>
            <a:ext cx="1999488" cy="1384995"/>
          </a:xfrm>
          <a:prstGeom prst="rect">
            <a:avLst/>
          </a:prstGeom>
          <a:noFill/>
        </p:spPr>
        <p:txBody>
          <a:bodyPr wrap="square" rtlCol="0">
            <a:spAutoFit/>
          </a:bodyPr>
          <a:lstStyle/>
          <a:p>
            <a:r>
              <a:rPr lang="en-US" sz="2800" b="1">
                <a:latin typeface="Futura Condensed ExtraBold" charset="0"/>
                <a:ea typeface="Futura Condensed ExtraBold" charset="0"/>
                <a:cs typeface="Futura Condensed ExtraBold" charset="0"/>
              </a:rPr>
              <a:t>Faceted search form</a:t>
            </a:r>
          </a:p>
        </p:txBody>
      </p:sp>
      <p:sp>
        <p:nvSpPr>
          <p:cNvPr id="2" name="Footer Placeholder 1"/>
          <p:cNvSpPr>
            <a:spLocks noGrp="1"/>
          </p:cNvSpPr>
          <p:nvPr>
            <p:ph type="ftr" sz="quarter" idx="11"/>
          </p:nvPr>
        </p:nvSpPr>
        <p:spPr/>
        <p:txBody>
          <a:bodyPr/>
          <a:lstStyle/>
          <a:p>
            <a:r>
              <a:rPr lang="en-US" smtClean="0"/>
              <a:t>Kejriwal, Szekely</a:t>
            </a:r>
            <a:endParaRPr lang="en-US"/>
          </a:p>
        </p:txBody>
      </p:sp>
      <p:sp>
        <p:nvSpPr>
          <p:cNvPr id="3" name="Slide Number Placeholder 2"/>
          <p:cNvSpPr>
            <a:spLocks noGrp="1"/>
          </p:cNvSpPr>
          <p:nvPr>
            <p:ph type="sldNum" sz="quarter" idx="12"/>
          </p:nvPr>
        </p:nvSpPr>
        <p:spPr/>
        <p:txBody>
          <a:bodyPr/>
          <a:lstStyle/>
          <a:p>
            <a:fld id="{07185052-16E8-7E4B-9E32-0EAF7D224DD4}" type="slidenum">
              <a:rPr lang="en-US" smtClean="0"/>
              <a:t>127</a:t>
            </a:fld>
            <a:endParaRPr lang="en-US"/>
          </a:p>
        </p:txBody>
      </p:sp>
    </p:spTree>
    <p:extLst>
      <p:ext uri="{BB962C8B-B14F-4D97-AF65-F5344CB8AC3E}">
        <p14:creationId xmlns:p14="http://schemas.microsoft.com/office/powerpoint/2010/main" val="147761737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BD90DA-647B-4EE3-8DDB-B6559DA0FF01}"/>
              </a:ext>
            </a:extLst>
          </p:cNvPr>
          <p:cNvSpPr>
            <a:spLocks noGrp="1"/>
          </p:cNvSpPr>
          <p:nvPr>
            <p:ph type="title"/>
          </p:nvPr>
        </p:nvSpPr>
        <p:spPr/>
        <p:txBody>
          <a:bodyPr/>
          <a:lstStyle/>
          <a:p>
            <a:r>
              <a:rPr lang="en-US"/>
              <a:t>Other kinds of search: many research opportunities</a:t>
            </a:r>
          </a:p>
        </p:txBody>
      </p:sp>
      <p:sp>
        <p:nvSpPr>
          <p:cNvPr id="3" name="Content Placeholder 2">
            <a:extLst>
              <a:ext uri="{FF2B5EF4-FFF2-40B4-BE49-F238E27FC236}">
                <a16:creationId xmlns:a16="http://schemas.microsoft.com/office/drawing/2014/main" xmlns="" id="{57C88866-F644-4924-8BF1-44576F35105A}"/>
              </a:ext>
            </a:extLst>
          </p:cNvPr>
          <p:cNvSpPr>
            <a:spLocks noGrp="1"/>
          </p:cNvSpPr>
          <p:nvPr>
            <p:ph idx="1"/>
          </p:nvPr>
        </p:nvSpPr>
        <p:spPr/>
        <p:txBody>
          <a:bodyPr/>
          <a:lstStyle/>
          <a:p>
            <a:r>
              <a:rPr lang="en-US"/>
              <a:t>Clustering and network queries</a:t>
            </a:r>
          </a:p>
          <a:p>
            <a:pPr lvl="1"/>
            <a:r>
              <a:rPr lang="en-US"/>
              <a:t>	Find all </a:t>
            </a:r>
            <a:r>
              <a:rPr lang="en-US">
                <a:solidFill>
                  <a:srgbClr val="7030A0"/>
                </a:solidFill>
              </a:rPr>
              <a:t>massage parlor ads </a:t>
            </a:r>
            <a:r>
              <a:rPr lang="en-US"/>
              <a:t>linked either directly or indirectly to </a:t>
            </a:r>
            <a:r>
              <a:rPr lang="en-US">
                <a:solidFill>
                  <a:srgbClr val="7030A0"/>
                </a:solidFill>
              </a:rPr>
              <a:t>phone</a:t>
            </a:r>
            <a:r>
              <a:rPr lang="en-US"/>
              <a:t> 	</a:t>
            </a:r>
            <a:r>
              <a:rPr lang="en-US">
                <a:solidFill>
                  <a:srgbClr val="FF0000"/>
                </a:solidFill>
              </a:rPr>
              <a:t>12345678 </a:t>
            </a:r>
          </a:p>
          <a:p>
            <a:pPr lvl="1"/>
            <a:endParaRPr lang="en-US">
              <a:solidFill>
                <a:srgbClr val="FF0000"/>
              </a:solidFill>
            </a:endParaRPr>
          </a:p>
          <a:p>
            <a:r>
              <a:rPr lang="en-US"/>
              <a:t>Aggregate queries</a:t>
            </a:r>
          </a:p>
          <a:p>
            <a:pPr lvl="1"/>
            <a:r>
              <a:rPr lang="en-US"/>
              <a:t>	Find the </a:t>
            </a:r>
            <a:r>
              <a:rPr lang="en-US">
                <a:solidFill>
                  <a:schemeClr val="bg2"/>
                </a:solidFill>
              </a:rPr>
              <a:t>most common ethnicity </a:t>
            </a:r>
            <a:r>
              <a:rPr lang="en-US"/>
              <a:t>in the </a:t>
            </a:r>
            <a:r>
              <a:rPr lang="en-US">
                <a:solidFill>
                  <a:srgbClr val="7030A0"/>
                </a:solidFill>
              </a:rPr>
              <a:t>massage parlor ads </a:t>
            </a:r>
            <a:r>
              <a:rPr lang="en-US"/>
              <a:t>linked either 	directly or indirectly to </a:t>
            </a:r>
            <a:r>
              <a:rPr lang="en-US">
                <a:solidFill>
                  <a:srgbClr val="7030A0"/>
                </a:solidFill>
              </a:rPr>
              <a:t>phone</a:t>
            </a:r>
            <a:r>
              <a:rPr lang="en-US"/>
              <a:t> </a:t>
            </a:r>
            <a:r>
              <a:rPr lang="en-US">
                <a:solidFill>
                  <a:srgbClr val="FF0000"/>
                </a:solidFill>
              </a:rPr>
              <a:t>12345678 </a:t>
            </a:r>
          </a:p>
          <a:p>
            <a:pPr lvl="1"/>
            <a:endParaRPr lang="en-US">
              <a:solidFill>
                <a:srgbClr val="FF0000"/>
              </a:solidFill>
            </a:endParaRP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128</a:t>
            </a:fld>
            <a:endParaRPr lang="en-US"/>
          </a:p>
        </p:txBody>
      </p:sp>
    </p:spTree>
    <p:extLst>
      <p:ext uri="{BB962C8B-B14F-4D97-AF65-F5344CB8AC3E}">
        <p14:creationId xmlns:p14="http://schemas.microsoft.com/office/powerpoint/2010/main" val="81426048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51B53-C9C0-4D6A-BB42-A36A04275998}"/>
              </a:ext>
            </a:extLst>
          </p:cNvPr>
          <p:cNvSpPr>
            <a:spLocks noGrp="1"/>
          </p:cNvSpPr>
          <p:nvPr>
            <p:ph type="title"/>
          </p:nvPr>
        </p:nvSpPr>
        <p:spPr/>
        <p:txBody>
          <a:bodyPr/>
          <a:lstStyle/>
          <a:p>
            <a:r>
              <a:rPr lang="en-US" sz="4800"/>
              <a:t>Key technique: Query reformulation</a:t>
            </a:r>
          </a:p>
        </p:txBody>
      </p:sp>
      <p:sp>
        <p:nvSpPr>
          <p:cNvPr id="3" name="Content Placeholder 2">
            <a:extLst>
              <a:ext uri="{FF2B5EF4-FFF2-40B4-BE49-F238E27FC236}">
                <a16:creationId xmlns:a16="http://schemas.microsoft.com/office/drawing/2014/main" xmlns="" id="{4D1BB4EC-35AB-4689-A7E3-B42033A5E858}"/>
              </a:ext>
            </a:extLst>
          </p:cNvPr>
          <p:cNvSpPr>
            <a:spLocks noGrp="1"/>
          </p:cNvSpPr>
          <p:nvPr>
            <p:ph idx="1"/>
          </p:nvPr>
        </p:nvSpPr>
        <p:spPr/>
        <p:txBody>
          <a:bodyPr/>
          <a:lstStyle/>
          <a:p>
            <a:r>
              <a:rPr lang="en-US"/>
              <a:t>Traditional work tends to reformulate if original query returns </a:t>
            </a:r>
            <a:r>
              <a:rPr lang="en-US">
                <a:solidFill>
                  <a:srgbClr val="FF0000"/>
                </a:solidFill>
              </a:rPr>
              <a:t>no results</a:t>
            </a:r>
          </a:p>
          <a:p>
            <a:pPr lvl="1"/>
            <a:r>
              <a:rPr lang="en-US"/>
              <a:t>	Does not work well in presence of noise or in interactive session</a:t>
            </a:r>
          </a:p>
          <a:p>
            <a:r>
              <a:rPr lang="en-US"/>
              <a:t>Use </a:t>
            </a:r>
            <a:r>
              <a:rPr lang="en-US">
                <a:solidFill>
                  <a:srgbClr val="FF0000"/>
                </a:solidFill>
              </a:rPr>
              <a:t>weighted combination </a:t>
            </a:r>
            <a:r>
              <a:rPr lang="en-US"/>
              <a:t>of reformulated queries instead, execute in NoSQL database</a:t>
            </a:r>
          </a:p>
          <a:p>
            <a:endParaRPr lang="en-US"/>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129</a:t>
            </a:fld>
            <a:endParaRPr lang="en-US"/>
          </a:p>
        </p:txBody>
      </p:sp>
    </p:spTree>
    <p:extLst>
      <p:ext uri="{BB962C8B-B14F-4D97-AF65-F5344CB8AC3E}">
        <p14:creationId xmlns:p14="http://schemas.microsoft.com/office/powerpoint/2010/main" val="14934308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2" name="Footer Placeholder 1"/>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13</a:t>
            </a:fld>
            <a:endParaRPr lang="en-US"/>
          </a:p>
        </p:txBody>
      </p:sp>
    </p:spTree>
    <p:extLst>
      <p:ext uri="{BB962C8B-B14F-4D97-AF65-F5344CB8AC3E}">
        <p14:creationId xmlns:p14="http://schemas.microsoft.com/office/powerpoint/2010/main" val="104836300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CB7CF2-45AE-4659-B352-EE1DCC461775}"/>
              </a:ext>
            </a:extLst>
          </p:cNvPr>
          <p:cNvSpPr>
            <a:spLocks noGrp="1"/>
          </p:cNvSpPr>
          <p:nvPr>
            <p:ph type="title"/>
          </p:nvPr>
        </p:nvSpPr>
        <p:spPr/>
        <p:txBody>
          <a:bodyPr/>
          <a:lstStyle/>
          <a:p>
            <a:r>
              <a:rPr lang="en-US"/>
              <a:t>Semantic Query Reformulation</a:t>
            </a:r>
          </a:p>
        </p:txBody>
      </p:sp>
      <p:sp>
        <p:nvSpPr>
          <p:cNvPr id="4" name="Rectangle 3">
            <a:extLst>
              <a:ext uri="{FF2B5EF4-FFF2-40B4-BE49-F238E27FC236}">
                <a16:creationId xmlns:a16="http://schemas.microsoft.com/office/drawing/2014/main" xmlns="" id="{9A7BFFBE-E269-4C2D-B0FB-6142AAF93094}"/>
              </a:ext>
            </a:extLst>
          </p:cNvPr>
          <p:cNvSpPr/>
          <p:nvPr/>
        </p:nvSpPr>
        <p:spPr>
          <a:xfrm>
            <a:off x="1942890" y="1922574"/>
            <a:ext cx="4748107" cy="83187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a:p>
            <a:pPr algn="ctr"/>
            <a:r>
              <a:rPr lang="en-US" sz="2400">
                <a:solidFill>
                  <a:schemeClr val="tx1"/>
                </a:solidFill>
              </a:rPr>
              <a:t>Original </a:t>
            </a:r>
            <a:r>
              <a:rPr lang="en-US" sz="2400" dirty="0">
                <a:solidFill>
                  <a:schemeClr val="tx1"/>
                </a:solidFill>
              </a:rPr>
              <a:t>query</a:t>
            </a:r>
          </a:p>
          <a:p>
            <a:pPr marL="285750" indent="-285750" algn="ctr">
              <a:buFontTx/>
              <a:buChar char="-"/>
            </a:pPr>
            <a:endParaRPr lang="en-US" sz="2400" dirty="0">
              <a:solidFill>
                <a:schemeClr val="tx1"/>
              </a:solidFill>
            </a:endParaRPr>
          </a:p>
        </p:txBody>
      </p:sp>
      <p:sp>
        <p:nvSpPr>
          <p:cNvPr id="5" name="Rectangle 4">
            <a:extLst>
              <a:ext uri="{FF2B5EF4-FFF2-40B4-BE49-F238E27FC236}">
                <a16:creationId xmlns:a16="http://schemas.microsoft.com/office/drawing/2014/main" xmlns="" id="{32340B2B-69A1-448C-AC33-F3B753DDE534}"/>
              </a:ext>
            </a:extLst>
          </p:cNvPr>
          <p:cNvSpPr/>
          <p:nvPr/>
        </p:nvSpPr>
        <p:spPr>
          <a:xfrm>
            <a:off x="436612" y="4052631"/>
            <a:ext cx="1597326" cy="83187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Conservative</a:t>
            </a:r>
          </a:p>
          <a:p>
            <a:pPr marL="285750" indent="-285750" algn="ctr">
              <a:buFontTx/>
              <a:buChar char="-"/>
            </a:pPr>
            <a:endParaRPr lang="en-US" dirty="0">
              <a:solidFill>
                <a:schemeClr val="tx1"/>
              </a:solidFill>
            </a:endParaRPr>
          </a:p>
        </p:txBody>
      </p:sp>
      <p:sp>
        <p:nvSpPr>
          <p:cNvPr id="6" name="Rectangle 5">
            <a:extLst>
              <a:ext uri="{FF2B5EF4-FFF2-40B4-BE49-F238E27FC236}">
                <a16:creationId xmlns:a16="http://schemas.microsoft.com/office/drawing/2014/main" xmlns="" id="{1472D438-2BE6-4BE3-AC1C-4AA35DCD334D}"/>
              </a:ext>
            </a:extLst>
          </p:cNvPr>
          <p:cNvSpPr/>
          <p:nvPr/>
        </p:nvSpPr>
        <p:spPr>
          <a:xfrm>
            <a:off x="2385912" y="4030924"/>
            <a:ext cx="1306706" cy="83187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Relaxed</a:t>
            </a:r>
          </a:p>
          <a:p>
            <a:pPr marL="285750" indent="-285750" algn="ctr">
              <a:buFontTx/>
              <a:buChar char="-"/>
            </a:pPr>
            <a:endParaRPr lang="en-US" dirty="0">
              <a:solidFill>
                <a:schemeClr val="tx1"/>
              </a:solidFill>
            </a:endParaRPr>
          </a:p>
        </p:txBody>
      </p:sp>
      <p:sp>
        <p:nvSpPr>
          <p:cNvPr id="7" name="Rectangle 6">
            <a:extLst>
              <a:ext uri="{FF2B5EF4-FFF2-40B4-BE49-F238E27FC236}">
                <a16:creationId xmlns:a16="http://schemas.microsoft.com/office/drawing/2014/main" xmlns="" id="{03A463F6-C9E1-4D71-93E3-3057D77ABF07}"/>
              </a:ext>
            </a:extLst>
          </p:cNvPr>
          <p:cNvSpPr/>
          <p:nvPr/>
        </p:nvSpPr>
        <p:spPr>
          <a:xfrm>
            <a:off x="3987334" y="4030923"/>
            <a:ext cx="1661673" cy="83187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Keyword-only</a:t>
            </a:r>
          </a:p>
          <a:p>
            <a:pPr marL="285750" indent="-285750" algn="ctr">
              <a:buFontTx/>
              <a:buChar char="-"/>
            </a:pPr>
            <a:endParaRPr lang="en-US" dirty="0">
              <a:solidFill>
                <a:schemeClr val="tx1"/>
              </a:solidFill>
            </a:endParaRPr>
          </a:p>
        </p:txBody>
      </p:sp>
      <p:cxnSp>
        <p:nvCxnSpPr>
          <p:cNvPr id="8" name="Straight Arrow Connector 7">
            <a:extLst>
              <a:ext uri="{FF2B5EF4-FFF2-40B4-BE49-F238E27FC236}">
                <a16:creationId xmlns:a16="http://schemas.microsoft.com/office/drawing/2014/main" xmlns="" id="{59E85DA9-D590-4B68-85AF-08B75CA112DF}"/>
              </a:ext>
            </a:extLst>
          </p:cNvPr>
          <p:cNvCxnSpPr>
            <a:stCxn id="4" idx="2"/>
            <a:endCxn id="5" idx="0"/>
          </p:cNvCxnSpPr>
          <p:nvPr/>
        </p:nvCxnSpPr>
        <p:spPr>
          <a:xfrm flipH="1">
            <a:off x="1235275" y="2754453"/>
            <a:ext cx="3081669" cy="1298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AC6835E8-C2A2-4247-962D-F28B3F7730CC}"/>
              </a:ext>
            </a:extLst>
          </p:cNvPr>
          <p:cNvCxnSpPr>
            <a:stCxn id="4" idx="2"/>
            <a:endCxn id="6" idx="0"/>
          </p:cNvCxnSpPr>
          <p:nvPr/>
        </p:nvCxnSpPr>
        <p:spPr>
          <a:xfrm flipH="1">
            <a:off x="3039265" y="2754453"/>
            <a:ext cx="1277679" cy="1276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5AF47CBE-8E41-4E09-883A-FD55AAD902DC}"/>
              </a:ext>
            </a:extLst>
          </p:cNvPr>
          <p:cNvCxnSpPr>
            <a:stCxn id="4" idx="2"/>
            <a:endCxn id="7" idx="0"/>
          </p:cNvCxnSpPr>
          <p:nvPr/>
        </p:nvCxnSpPr>
        <p:spPr>
          <a:xfrm>
            <a:off x="4316944" y="2754453"/>
            <a:ext cx="501227" cy="12764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3B786A5B-C694-4517-8C51-37C56954DFB6}"/>
              </a:ext>
            </a:extLst>
          </p:cNvPr>
          <p:cNvCxnSpPr>
            <a:stCxn id="4" idx="2"/>
          </p:cNvCxnSpPr>
          <p:nvPr/>
        </p:nvCxnSpPr>
        <p:spPr>
          <a:xfrm>
            <a:off x="4316944" y="2754453"/>
            <a:ext cx="1995299" cy="1254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F89B135D-0FFE-43C1-B00A-08EC332D179A}"/>
              </a:ext>
            </a:extLst>
          </p:cNvPr>
          <p:cNvSpPr/>
          <p:nvPr/>
        </p:nvSpPr>
        <p:spPr>
          <a:xfrm>
            <a:off x="6198631" y="4099237"/>
            <a:ext cx="343363" cy="369332"/>
          </a:xfrm>
          <a:prstGeom prst="rect">
            <a:avLst/>
          </a:prstGeom>
        </p:spPr>
        <p:txBody>
          <a:bodyPr wrap="none">
            <a:spAutoFit/>
          </a:bodyPr>
          <a:lstStyle/>
          <a:p>
            <a:pPr algn="ctr"/>
            <a:r>
              <a:rPr lang="is-IS"/>
              <a:t>…</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CBD56DF9-C838-49C8-9B34-0E1A10E771A7}"/>
                  </a:ext>
                </a:extLst>
              </p:cNvPr>
              <p:cNvSpPr txBox="1"/>
              <p:nvPr/>
            </p:nvSpPr>
            <p:spPr>
              <a:xfrm>
                <a:off x="1688592" y="3169920"/>
                <a:ext cx="556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𝟏</m:t>
                          </m:r>
                        </m:sub>
                      </m:sSub>
                    </m:oMath>
                  </m:oMathPara>
                </a14:m>
                <a:endParaRPr lang="en-US" sz="2800" b="1">
                  <a:latin typeface="Futura Condensed ExtraBold" charset="0"/>
                  <a:ea typeface="Futura Condensed ExtraBold" charset="0"/>
                  <a:cs typeface="Futura Condensed ExtraBold" charset="0"/>
                </a:endParaRPr>
              </a:p>
            </p:txBody>
          </p:sp>
        </mc:Choice>
        <mc:Fallback xmlns="">
          <p:sp>
            <p:nvSpPr>
              <p:cNvPr id="13" name="TextBox 12">
                <a:extLst>
                  <a:ext uri="{FF2B5EF4-FFF2-40B4-BE49-F238E27FC236}">
                    <a16:creationId xmlns:a16="http://schemas.microsoft.com/office/drawing/2014/main" id="{CBD56DF9-C838-49C8-9B34-0E1A10E771A7}"/>
                  </a:ext>
                </a:extLst>
              </p:cNvPr>
              <p:cNvSpPr txBox="1">
                <a:spLocks noRot="1" noChangeAspect="1" noMove="1" noResize="1" noEditPoints="1" noAdjustHandles="1" noChangeArrowheads="1" noChangeShapeType="1" noTextEdit="1"/>
              </p:cNvSpPr>
              <p:nvPr/>
            </p:nvSpPr>
            <p:spPr>
              <a:xfrm>
                <a:off x="1688592" y="3169920"/>
                <a:ext cx="55669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FFAE6DAB-7E62-4771-B061-F513B4D5FC77}"/>
                  </a:ext>
                </a:extLst>
              </p:cNvPr>
              <p:cNvSpPr txBox="1"/>
              <p:nvPr/>
            </p:nvSpPr>
            <p:spPr>
              <a:xfrm>
                <a:off x="2791968" y="3285744"/>
                <a:ext cx="556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𝟐</m:t>
                          </m:r>
                        </m:sub>
                      </m:sSub>
                    </m:oMath>
                  </m:oMathPara>
                </a14:m>
                <a:endParaRPr lang="en-US" sz="2800" b="1">
                  <a:latin typeface="Futura Condensed ExtraBold" charset="0"/>
                  <a:ea typeface="Futura Condensed ExtraBold" charset="0"/>
                  <a:cs typeface="Futura Condensed ExtraBold" charset="0"/>
                </a:endParaRPr>
              </a:p>
            </p:txBody>
          </p:sp>
        </mc:Choice>
        <mc:Fallback xmlns="">
          <p:sp>
            <p:nvSpPr>
              <p:cNvPr id="14" name="TextBox 13">
                <a:extLst>
                  <a:ext uri="{FF2B5EF4-FFF2-40B4-BE49-F238E27FC236}">
                    <a16:creationId xmlns:a16="http://schemas.microsoft.com/office/drawing/2014/main" id="{FFAE6DAB-7E62-4771-B061-F513B4D5FC77}"/>
                  </a:ext>
                </a:extLst>
              </p:cNvPr>
              <p:cNvSpPr txBox="1">
                <a:spLocks noRot="1" noChangeAspect="1" noMove="1" noResize="1" noEditPoints="1" noAdjustHandles="1" noChangeArrowheads="1" noChangeShapeType="1" noTextEdit="1"/>
              </p:cNvSpPr>
              <p:nvPr/>
            </p:nvSpPr>
            <p:spPr>
              <a:xfrm>
                <a:off x="2791968" y="3285744"/>
                <a:ext cx="556691"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BCA0A415-6724-4FCB-9C5D-DC6EEAC4FAA0}"/>
                  </a:ext>
                </a:extLst>
              </p:cNvPr>
              <p:cNvSpPr txBox="1"/>
              <p:nvPr/>
            </p:nvSpPr>
            <p:spPr>
              <a:xfrm>
                <a:off x="3944112" y="3267456"/>
                <a:ext cx="556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𝟑</m:t>
                          </m:r>
                        </m:sub>
                      </m:sSub>
                    </m:oMath>
                  </m:oMathPara>
                </a14:m>
                <a:endParaRPr lang="en-US" sz="2800" b="1">
                  <a:latin typeface="Futura Condensed ExtraBold" charset="0"/>
                  <a:ea typeface="Futura Condensed ExtraBold" charset="0"/>
                  <a:cs typeface="Futura Condensed ExtraBold" charset="0"/>
                </a:endParaRPr>
              </a:p>
            </p:txBody>
          </p:sp>
        </mc:Choice>
        <mc:Fallback xmlns="">
          <p:sp>
            <p:nvSpPr>
              <p:cNvPr id="15" name="TextBox 14">
                <a:extLst>
                  <a:ext uri="{FF2B5EF4-FFF2-40B4-BE49-F238E27FC236}">
                    <a16:creationId xmlns:a16="http://schemas.microsoft.com/office/drawing/2014/main" id="{BCA0A415-6724-4FCB-9C5D-DC6EEAC4FAA0}"/>
                  </a:ext>
                </a:extLst>
              </p:cNvPr>
              <p:cNvSpPr txBox="1">
                <a:spLocks noRot="1" noChangeAspect="1" noMove="1" noResize="1" noEditPoints="1" noAdjustHandles="1" noChangeArrowheads="1" noChangeShapeType="1" noTextEdit="1"/>
              </p:cNvSpPr>
              <p:nvPr/>
            </p:nvSpPr>
            <p:spPr>
              <a:xfrm>
                <a:off x="3944112" y="3267456"/>
                <a:ext cx="556691"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3CD78DAA-2801-4DBB-9D47-C5EB29D18E8B}"/>
                  </a:ext>
                </a:extLst>
              </p:cNvPr>
              <p:cNvSpPr txBox="1"/>
              <p:nvPr/>
            </p:nvSpPr>
            <p:spPr>
              <a:xfrm>
                <a:off x="4852416" y="3236976"/>
                <a:ext cx="556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𝟒</m:t>
                          </m:r>
                        </m:sub>
                      </m:sSub>
                    </m:oMath>
                  </m:oMathPara>
                </a14:m>
                <a:endParaRPr lang="en-US" sz="2800" b="1">
                  <a:latin typeface="Futura Condensed ExtraBold" charset="0"/>
                  <a:ea typeface="Futura Condensed ExtraBold" charset="0"/>
                  <a:cs typeface="Futura Condensed ExtraBold" charset="0"/>
                </a:endParaRPr>
              </a:p>
            </p:txBody>
          </p:sp>
        </mc:Choice>
        <mc:Fallback xmlns="">
          <p:sp>
            <p:nvSpPr>
              <p:cNvPr id="16" name="TextBox 15">
                <a:extLst>
                  <a:ext uri="{FF2B5EF4-FFF2-40B4-BE49-F238E27FC236}">
                    <a16:creationId xmlns:a16="http://schemas.microsoft.com/office/drawing/2014/main" id="{3CD78DAA-2801-4DBB-9D47-C5EB29D18E8B}"/>
                  </a:ext>
                </a:extLst>
              </p:cNvPr>
              <p:cNvSpPr txBox="1">
                <a:spLocks noRot="1" noChangeAspect="1" noMove="1" noResize="1" noEditPoints="1" noAdjustHandles="1" noChangeArrowheads="1" noChangeShapeType="1" noTextEdit="1"/>
              </p:cNvSpPr>
              <p:nvPr/>
            </p:nvSpPr>
            <p:spPr>
              <a:xfrm>
                <a:off x="4852416" y="3236976"/>
                <a:ext cx="556691" cy="430887"/>
              </a:xfrm>
              <a:prstGeom prst="rect">
                <a:avLst/>
              </a:prstGeom>
              <a:blipFill>
                <a:blip r:embed="rId5"/>
                <a:stretch>
                  <a:fillRect/>
                </a:stretch>
              </a:blipFill>
            </p:spPr>
            <p:txBody>
              <a:bodyPr/>
              <a:lstStyle/>
              <a:p>
                <a:r>
                  <a:rPr lang="en-US">
                    <a:noFill/>
                  </a:rPr>
                  <a:t> </a:t>
                </a:r>
              </a:p>
            </p:txBody>
          </p:sp>
        </mc:Fallback>
      </mc:AlternateContent>
      <p:sp>
        <p:nvSpPr>
          <p:cNvPr id="17" name="Flowchart: Magnetic Disk 16">
            <a:extLst>
              <a:ext uri="{FF2B5EF4-FFF2-40B4-BE49-F238E27FC236}">
                <a16:creationId xmlns:a16="http://schemas.microsoft.com/office/drawing/2014/main" xmlns="" id="{37830B5C-9E21-4191-B5C2-2F2116D84F52}"/>
              </a:ext>
            </a:extLst>
          </p:cNvPr>
          <p:cNvSpPr/>
          <p:nvPr/>
        </p:nvSpPr>
        <p:spPr>
          <a:xfrm>
            <a:off x="7303008" y="1914144"/>
            <a:ext cx="3974592" cy="2572512"/>
          </a:xfrm>
          <a:prstGeom prst="flowChartMagneticDisk">
            <a:avLst/>
          </a:prstGeom>
          <a:noFill/>
          <a:ln w="38100">
            <a:solidFill>
              <a:schemeClr val="tx1"/>
            </a:solidFill>
          </a:ln>
        </p:spPr>
        <p:txBody>
          <a:bodyPr wrap="square" rtlCol="0" anchor="ctr">
            <a:noAutofit/>
          </a:bodyPr>
          <a:lstStyle/>
          <a:p>
            <a:pPr algn="ctr"/>
            <a:endParaRPr lang="en-US" sz="2800">
              <a:solidFill>
                <a:schemeClr val="bg1"/>
              </a:solidFill>
              <a:latin typeface="Futura Medium" charset="0"/>
              <a:ea typeface="Futura Medium" charset="0"/>
              <a:cs typeface="Futura Medium" charset="0"/>
            </a:endParaRPr>
          </a:p>
        </p:txBody>
      </p:sp>
      <p:sp>
        <p:nvSpPr>
          <p:cNvPr id="18" name="TextBox 17">
            <a:extLst>
              <a:ext uri="{FF2B5EF4-FFF2-40B4-BE49-F238E27FC236}">
                <a16:creationId xmlns:a16="http://schemas.microsoft.com/office/drawing/2014/main" xmlns="" id="{3D1DB0DB-940B-4C53-AB32-FFDB81AC5D81}"/>
              </a:ext>
            </a:extLst>
          </p:cNvPr>
          <p:cNvSpPr txBox="1"/>
          <p:nvPr/>
        </p:nvSpPr>
        <p:spPr>
          <a:xfrm>
            <a:off x="7680960" y="2852928"/>
            <a:ext cx="3389375" cy="1384995"/>
          </a:xfrm>
          <a:prstGeom prst="rect">
            <a:avLst/>
          </a:prstGeom>
          <a:noFill/>
        </p:spPr>
        <p:txBody>
          <a:bodyPr wrap="square" rtlCol="0">
            <a:spAutoFit/>
          </a:bodyPr>
          <a:lstStyle/>
          <a:p>
            <a:r>
              <a:rPr lang="en-US" sz="2800" b="1">
                <a:latin typeface="Futura Condensed ExtraBold" charset="0"/>
                <a:ea typeface="Futura Condensed ExtraBold" charset="0"/>
                <a:cs typeface="Futura Condensed ExtraBold" charset="0"/>
              </a:rPr>
              <a:t>Knowledge graph stored in NoSQL database</a:t>
            </a:r>
          </a:p>
        </p:txBody>
      </p:sp>
      <p:sp>
        <p:nvSpPr>
          <p:cNvPr id="19" name="Right Brace 18">
            <a:extLst>
              <a:ext uri="{FF2B5EF4-FFF2-40B4-BE49-F238E27FC236}">
                <a16:creationId xmlns:a16="http://schemas.microsoft.com/office/drawing/2014/main" xmlns="" id="{10509B8A-6887-4726-B487-6D3B996DAB3C}"/>
              </a:ext>
            </a:extLst>
          </p:cNvPr>
          <p:cNvSpPr/>
          <p:nvPr/>
        </p:nvSpPr>
        <p:spPr>
          <a:xfrm rot="5400000">
            <a:off x="3371088" y="2517648"/>
            <a:ext cx="512064" cy="596188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2" name="Connector: Curved 21">
            <a:extLst>
              <a:ext uri="{FF2B5EF4-FFF2-40B4-BE49-F238E27FC236}">
                <a16:creationId xmlns:a16="http://schemas.microsoft.com/office/drawing/2014/main" xmlns="" id="{16091E5E-5800-4D0C-B418-54CB8334BF11}"/>
              </a:ext>
            </a:extLst>
          </p:cNvPr>
          <p:cNvCxnSpPr>
            <a:cxnSpLocks/>
            <a:stCxn id="29" idx="3"/>
            <a:endCxn id="17" idx="3"/>
          </p:cNvCxnSpPr>
          <p:nvPr/>
        </p:nvCxnSpPr>
        <p:spPr>
          <a:xfrm flipV="1">
            <a:off x="4925568" y="4486656"/>
            <a:ext cx="4364736" cy="1755279"/>
          </a:xfrm>
          <a:prstGeom prst="curvedConnector2">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xmlns="" id="{A5453850-71E2-4129-AD0F-09F862AE1CE1}"/>
              </a:ext>
            </a:extLst>
          </p:cNvPr>
          <p:cNvSpPr/>
          <p:nvPr/>
        </p:nvSpPr>
        <p:spPr>
          <a:xfrm>
            <a:off x="2454630" y="5780270"/>
            <a:ext cx="2470938" cy="923330"/>
          </a:xfrm>
          <a:prstGeom prst="rect">
            <a:avLst/>
          </a:prstGeom>
        </p:spPr>
        <p:txBody>
          <a:bodyPr wrap="square">
            <a:spAutoFit/>
          </a:bodyPr>
          <a:lstStyle/>
          <a:p>
            <a:pPr algn="ctr"/>
            <a:r>
              <a:rPr lang="en-US"/>
              <a:t>Weighted tree of semantically reformulated queries</a:t>
            </a:r>
            <a:endParaRPr lang="en-US" dirty="0"/>
          </a:p>
        </p:txBody>
      </p:sp>
      <p:sp>
        <p:nvSpPr>
          <p:cNvPr id="32" name="Rectangle 31">
            <a:extLst>
              <a:ext uri="{FF2B5EF4-FFF2-40B4-BE49-F238E27FC236}">
                <a16:creationId xmlns:a16="http://schemas.microsoft.com/office/drawing/2014/main" xmlns="" id="{A112B093-2088-4B44-B874-D81D9F926C96}"/>
              </a:ext>
            </a:extLst>
          </p:cNvPr>
          <p:cNvSpPr/>
          <p:nvPr/>
        </p:nvSpPr>
        <p:spPr>
          <a:xfrm rot="20588771">
            <a:off x="6093943" y="5441793"/>
            <a:ext cx="2470938" cy="400110"/>
          </a:xfrm>
          <a:prstGeom prst="rect">
            <a:avLst/>
          </a:prstGeom>
        </p:spPr>
        <p:txBody>
          <a:bodyPr wrap="square">
            <a:spAutoFit/>
          </a:bodyPr>
          <a:lstStyle/>
          <a:p>
            <a:pPr algn="ctr"/>
            <a:r>
              <a:rPr lang="en-US" sz="2000"/>
              <a:t>Execute</a:t>
            </a:r>
            <a:endParaRPr lang="en-US" sz="2000" dirty="0"/>
          </a:p>
        </p:txBody>
      </p:sp>
      <p:cxnSp>
        <p:nvCxnSpPr>
          <p:cNvPr id="35" name="Connector: Curved 34">
            <a:extLst>
              <a:ext uri="{FF2B5EF4-FFF2-40B4-BE49-F238E27FC236}">
                <a16:creationId xmlns:a16="http://schemas.microsoft.com/office/drawing/2014/main" xmlns="" id="{C0B63DB2-4B4D-4326-BFAD-07E6F9CA285F}"/>
              </a:ext>
            </a:extLst>
          </p:cNvPr>
          <p:cNvCxnSpPr>
            <a:cxnSpLocks/>
          </p:cNvCxnSpPr>
          <p:nvPr/>
        </p:nvCxnSpPr>
        <p:spPr>
          <a:xfrm rot="16200000" flipH="1">
            <a:off x="9454897" y="4492752"/>
            <a:ext cx="1255775" cy="1243584"/>
          </a:xfrm>
          <a:prstGeom prst="curvedConnector3">
            <a:avLst>
              <a:gd name="adj1" fmla="val 50000"/>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xmlns="" id="{19108EE1-01AD-44F6-A579-2D5E5E9254B3}"/>
              </a:ext>
            </a:extLst>
          </p:cNvPr>
          <p:cNvSpPr/>
          <p:nvPr/>
        </p:nvSpPr>
        <p:spPr>
          <a:xfrm>
            <a:off x="9452839" y="5667345"/>
            <a:ext cx="2470938" cy="1077218"/>
          </a:xfrm>
          <a:prstGeom prst="rect">
            <a:avLst/>
          </a:prstGeom>
        </p:spPr>
        <p:txBody>
          <a:bodyPr wrap="square">
            <a:spAutoFit/>
          </a:bodyPr>
          <a:lstStyle/>
          <a:p>
            <a:pPr algn="ctr"/>
            <a:r>
              <a:rPr lang="en-US" sz="3200">
                <a:solidFill>
                  <a:srgbClr val="FF0000"/>
                </a:solidFill>
              </a:rPr>
              <a:t>Ranked list of results</a:t>
            </a:r>
            <a:endParaRPr lang="en-US" sz="3200" dirty="0">
              <a:solidFill>
                <a:srgbClr val="FF0000"/>
              </a:solidFill>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20" name="Slide Number Placeholder 19"/>
          <p:cNvSpPr>
            <a:spLocks noGrp="1"/>
          </p:cNvSpPr>
          <p:nvPr>
            <p:ph type="sldNum" sz="quarter" idx="12"/>
          </p:nvPr>
        </p:nvSpPr>
        <p:spPr/>
        <p:txBody>
          <a:bodyPr/>
          <a:lstStyle/>
          <a:p>
            <a:fld id="{07185052-16E8-7E4B-9E32-0EAF7D224DD4}" type="slidenum">
              <a:rPr lang="en-US" smtClean="0"/>
              <a:t>130</a:t>
            </a:fld>
            <a:endParaRPr lang="en-US"/>
          </a:p>
        </p:txBody>
      </p:sp>
    </p:spTree>
    <p:extLst>
      <p:ext uri="{BB962C8B-B14F-4D97-AF65-F5344CB8AC3E}">
        <p14:creationId xmlns:p14="http://schemas.microsoft.com/office/powerpoint/2010/main" val="15030288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2BE6DE-9449-4B61-8BE0-530EFB949E5A}"/>
              </a:ext>
            </a:extLst>
          </p:cNvPr>
          <p:cNvSpPr>
            <a:spLocks noGrp="1"/>
          </p:cNvSpPr>
          <p:nvPr>
            <p:ph type="title"/>
          </p:nvPr>
        </p:nvSpPr>
        <p:spPr/>
        <p:txBody>
          <a:bodyPr/>
          <a:lstStyle/>
          <a:p>
            <a:r>
              <a:rPr lang="en-US"/>
              <a:t>Other applicable techniques</a:t>
            </a:r>
          </a:p>
        </p:txBody>
      </p:sp>
      <p:sp>
        <p:nvSpPr>
          <p:cNvPr id="3" name="Content Placeholder 2">
            <a:extLst>
              <a:ext uri="{FF2B5EF4-FFF2-40B4-BE49-F238E27FC236}">
                <a16:creationId xmlns:a16="http://schemas.microsoft.com/office/drawing/2014/main" xmlns="" id="{E281993B-79A1-4A29-9333-D340A5E0BA96}"/>
              </a:ext>
            </a:extLst>
          </p:cNvPr>
          <p:cNvSpPr>
            <a:spLocks noGrp="1"/>
          </p:cNvSpPr>
          <p:nvPr>
            <p:ph idx="1"/>
          </p:nvPr>
        </p:nvSpPr>
        <p:spPr/>
        <p:txBody>
          <a:bodyPr/>
          <a:lstStyle/>
          <a:p>
            <a:r>
              <a:rPr lang="en-US"/>
              <a:t>Entity set learning and expansion</a:t>
            </a:r>
          </a:p>
          <a:p>
            <a:pPr lvl="1"/>
            <a:r>
              <a:rPr lang="en-US"/>
              <a:t>	E.g., can expand </a:t>
            </a:r>
            <a:r>
              <a:rPr lang="en-US">
                <a:solidFill>
                  <a:srgbClr val="FF0000"/>
                </a:solidFill>
              </a:rPr>
              <a:t>red</a:t>
            </a:r>
            <a:r>
              <a:rPr lang="en-US"/>
              <a:t> to </a:t>
            </a:r>
            <a:r>
              <a:rPr lang="en-US">
                <a:solidFill>
                  <a:srgbClr val="FF0000"/>
                </a:solidFill>
              </a:rPr>
              <a:t>red, auburn, fiery...</a:t>
            </a:r>
          </a:p>
          <a:p>
            <a:r>
              <a:rPr lang="en-US"/>
              <a:t>Use machine learning to learn weights of reformulated sub-queries</a:t>
            </a:r>
          </a:p>
          <a:p>
            <a:pPr lvl="1"/>
            <a:r>
              <a:rPr lang="en-US"/>
              <a:t>	Relatively unexplored research area: similar to </a:t>
            </a:r>
            <a:r>
              <a:rPr lang="en-US">
                <a:solidFill>
                  <a:schemeClr val="bg2"/>
                </a:solidFill>
              </a:rPr>
              <a:t>learning to rank </a:t>
            </a:r>
            <a:r>
              <a:rPr lang="en-US"/>
              <a:t>in IR 	community, but weights strategies, not features</a:t>
            </a:r>
          </a:p>
          <a:p>
            <a:endParaRPr lang="en-US"/>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131</a:t>
            </a:fld>
            <a:endParaRPr lang="en-US"/>
          </a:p>
        </p:txBody>
      </p:sp>
    </p:spTree>
    <p:extLst>
      <p:ext uri="{BB962C8B-B14F-4D97-AF65-F5344CB8AC3E}">
        <p14:creationId xmlns:p14="http://schemas.microsoft.com/office/powerpoint/2010/main" val="55493555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 and review</a:t>
            </a:r>
          </a:p>
        </p:txBody>
      </p:sp>
      <p:sp>
        <p:nvSpPr>
          <p:cNvPr id="5" name="Text Placeholder 4"/>
          <p:cNvSpPr>
            <a:spLocks noGrp="1"/>
          </p:cNvSpPr>
          <p:nvPr>
            <p:ph type="body" idx="1"/>
          </p:nvPr>
        </p:nvSpPr>
        <p:spPr/>
        <p:txBody>
          <a:bodyPr>
            <a:normAutofit fontScale="92500" lnSpcReduction="10000"/>
          </a:bodyPr>
          <a:lstStyle/>
          <a:p>
            <a:endParaRPr lang="en-US"/>
          </a:p>
        </p:txBody>
      </p:sp>
    </p:spTree>
    <p:extLst>
      <p:ext uri="{BB962C8B-B14F-4D97-AF65-F5344CB8AC3E}">
        <p14:creationId xmlns:p14="http://schemas.microsoft.com/office/powerpoint/2010/main" val="104757653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609600" y="1600203"/>
            <a:ext cx="5359400" cy="5257799"/>
          </a:xfrm>
        </p:spPr>
        <p:txBody>
          <a:bodyPr>
            <a:normAutofit fontScale="77500" lnSpcReduction="20000"/>
          </a:bodyPr>
          <a:lstStyle/>
          <a:p>
            <a:r>
              <a:rPr lang="en-US" dirty="0" smtClean="0"/>
              <a:t>Unusual domains</a:t>
            </a:r>
          </a:p>
          <a:p>
            <a:pPr lvl="1"/>
            <a:r>
              <a:rPr lang="en-US" dirty="0" smtClean="0">
                <a:solidFill>
                  <a:schemeClr val="accent5"/>
                </a:solidFill>
              </a:rPr>
              <a:t>Interesting, fun, high social impact</a:t>
            </a:r>
            <a:endParaRPr lang="en-US" dirty="0">
              <a:solidFill>
                <a:schemeClr val="accent5"/>
              </a:solidFill>
            </a:endParaRPr>
          </a:p>
          <a:p>
            <a:r>
              <a:rPr lang="en-US" dirty="0"/>
              <a:t>Knowledge </a:t>
            </a:r>
            <a:r>
              <a:rPr lang="en-US" dirty="0" smtClean="0"/>
              <a:t>graphs</a:t>
            </a:r>
          </a:p>
          <a:p>
            <a:pPr lvl="1"/>
            <a:r>
              <a:rPr lang="en-US" dirty="0" smtClean="0">
                <a:solidFill>
                  <a:schemeClr val="accent5"/>
                </a:solidFill>
              </a:rPr>
              <a:t>Wide-spectrum of representations</a:t>
            </a:r>
          </a:p>
          <a:p>
            <a:r>
              <a:rPr lang="en-US" dirty="0" smtClean="0"/>
              <a:t>Knowledge graph construction</a:t>
            </a:r>
          </a:p>
          <a:p>
            <a:pPr lvl="1"/>
            <a:r>
              <a:rPr lang="en-US" dirty="0" smtClean="0">
                <a:solidFill>
                  <a:schemeClr val="accent5"/>
                </a:solidFill>
              </a:rPr>
              <a:t>Many tools to help, easy to create interesting graphs</a:t>
            </a:r>
            <a:endParaRPr lang="en-US" dirty="0" smtClean="0">
              <a:solidFill>
                <a:schemeClr val="accent5"/>
              </a:solidFill>
            </a:endParaRPr>
          </a:p>
          <a:p>
            <a:r>
              <a:rPr lang="en-US" dirty="0" smtClean="0"/>
              <a:t>Case study</a:t>
            </a:r>
          </a:p>
          <a:p>
            <a:pPr lvl="1"/>
            <a:r>
              <a:rPr lang="en-US" dirty="0" smtClean="0">
                <a:solidFill>
                  <a:schemeClr val="accent5"/>
                </a:solidFill>
              </a:rPr>
              <a:t>Tools make it possible to build a KG in a day</a:t>
            </a:r>
          </a:p>
          <a:p>
            <a:r>
              <a:rPr lang="en-US" dirty="0" smtClean="0"/>
              <a:t>Knowledge graph completion</a:t>
            </a:r>
          </a:p>
          <a:p>
            <a:pPr lvl="1"/>
            <a:r>
              <a:rPr lang="en-US" dirty="0" smtClean="0">
                <a:solidFill>
                  <a:schemeClr val="accent5"/>
                </a:solidFill>
              </a:rPr>
              <a:t>Inferring wrong and missing links</a:t>
            </a:r>
            <a:endParaRPr lang="en-US" dirty="0" smtClean="0">
              <a:solidFill>
                <a:schemeClr val="accent5"/>
              </a:solidFill>
            </a:endParaRPr>
          </a:p>
        </p:txBody>
      </p:sp>
      <p:sp>
        <p:nvSpPr>
          <p:cNvPr id="4" name="Content Placeholder 2"/>
          <p:cNvSpPr txBox="1">
            <a:spLocks/>
          </p:cNvSpPr>
          <p:nvPr/>
        </p:nvSpPr>
        <p:spPr>
          <a:xfrm>
            <a:off x="6604000" y="1600203"/>
            <a:ext cx="5359400" cy="5257799"/>
          </a:xfrm>
          <a:prstGeom prst="rect">
            <a:avLst/>
          </a:prstGeom>
          <a:effectLst/>
        </p:spPr>
        <p:txBody>
          <a:bodyPr vert="horz" lIns="91440" tIns="45720" rIns="91440" bIns="45720" rtlCol="0">
            <a:normAutofit fontScale="77500" lnSpcReduction="20000"/>
          </a:bodyPr>
          <a:lstStyle>
            <a:lvl1pPr marL="0" indent="0" algn="l" defTabSz="457189" rtl="0" eaLnBrk="1" latinLnBrk="0" hangingPunct="1">
              <a:lnSpc>
                <a:spcPct val="150000"/>
              </a:lnSpc>
              <a:spcBef>
                <a:spcPct val="20000"/>
              </a:spcBef>
              <a:buFont typeface="Arial"/>
              <a:buNone/>
              <a:defRPr sz="3600" b="1" i="0" kern="1200">
                <a:solidFill>
                  <a:schemeClr val="tx1"/>
                </a:solidFill>
                <a:latin typeface="Futura Condensed ExtraBold" charset="0"/>
                <a:ea typeface="Futura Condensed ExtraBold" charset="0"/>
                <a:cs typeface="Futura Condensed ExtraBold" charset="0"/>
              </a:defRPr>
            </a:lvl1pPr>
            <a:lvl2pPr marL="11113" indent="0" algn="l" defTabSz="457189" rtl="0" eaLnBrk="1" latinLnBrk="0" hangingPunct="1">
              <a:lnSpc>
                <a:spcPct val="100000"/>
              </a:lnSpc>
              <a:spcBef>
                <a:spcPct val="20000"/>
              </a:spcBef>
              <a:buFont typeface="Arial"/>
              <a:buNone/>
              <a:tabLst/>
              <a:defRPr sz="2400" b="1" i="0" kern="1200">
                <a:solidFill>
                  <a:schemeClr val="bg1">
                    <a:lumMod val="50000"/>
                  </a:schemeClr>
                </a:solidFill>
                <a:effectLst/>
                <a:latin typeface="Futura Condensed ExtraBold" charset="0"/>
                <a:ea typeface="Futura Condensed ExtraBold" charset="0"/>
                <a:cs typeface="Futura Condensed ExtraBold" charset="0"/>
              </a:defRPr>
            </a:lvl2pPr>
            <a:lvl3pPr marL="914377" indent="0" algn="l" defTabSz="457189" rtl="0" eaLnBrk="1" latinLnBrk="0" hangingPunct="1">
              <a:lnSpc>
                <a:spcPct val="150000"/>
              </a:lnSpc>
              <a:spcBef>
                <a:spcPct val="20000"/>
              </a:spcBef>
              <a:buFont typeface="Arial"/>
              <a:buNone/>
              <a:defRPr sz="1800" b="1" i="0" kern="1200">
                <a:solidFill>
                  <a:schemeClr val="bg1">
                    <a:lumMod val="50000"/>
                  </a:schemeClr>
                </a:solidFill>
                <a:latin typeface="Futura Condensed ExtraBold" charset="0"/>
                <a:ea typeface="Futura Condensed ExtraBold" charset="0"/>
                <a:cs typeface="Futura Condensed ExtraBold" charset="0"/>
              </a:defRPr>
            </a:lvl3pPr>
            <a:lvl4pPr marL="1371566"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4pPr>
            <a:lvl5pPr marL="1828754"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Entity resolution</a:t>
            </a:r>
          </a:p>
          <a:p>
            <a:pPr lvl="1"/>
            <a:r>
              <a:rPr lang="en-US" dirty="0" smtClean="0">
                <a:solidFill>
                  <a:schemeClr val="accent5"/>
                </a:solidFill>
              </a:rPr>
              <a:t>Clustering/linking mentions referring to the same underlying entity</a:t>
            </a:r>
          </a:p>
          <a:p>
            <a:r>
              <a:rPr lang="en-US" dirty="0" smtClean="0"/>
              <a:t>Probabilistic soft logic</a:t>
            </a:r>
          </a:p>
          <a:p>
            <a:pPr lvl="1"/>
            <a:r>
              <a:rPr lang="en-US" dirty="0" smtClean="0">
                <a:solidFill>
                  <a:schemeClr val="accent5"/>
                </a:solidFill>
              </a:rPr>
              <a:t>Correcting outputs of KG construction and entity resolution through logical probabilistic rules </a:t>
            </a:r>
          </a:p>
          <a:p>
            <a:r>
              <a:rPr lang="en-US" dirty="0" smtClean="0"/>
              <a:t>KGs in latent space</a:t>
            </a:r>
          </a:p>
          <a:p>
            <a:pPr lvl="1"/>
            <a:r>
              <a:rPr lang="en-US" dirty="0" smtClean="0">
                <a:solidFill>
                  <a:schemeClr val="accent5"/>
                </a:solidFill>
              </a:rPr>
              <a:t>Performing inference in low-dimensional vector spaces</a:t>
            </a:r>
          </a:p>
          <a:p>
            <a:r>
              <a:rPr lang="en-US" dirty="0" smtClean="0"/>
              <a:t>Searching knowledge graphs</a:t>
            </a:r>
          </a:p>
          <a:p>
            <a:pPr lvl="1"/>
            <a:r>
              <a:rPr lang="en-US" dirty="0" smtClean="0">
                <a:solidFill>
                  <a:schemeClr val="accent5"/>
                </a:solidFill>
              </a:rPr>
              <a:t>Using semantic query reformulation to answer complex queries over noisy knowledge graphs</a:t>
            </a:r>
            <a:endParaRPr lang="en-US" dirty="0" smtClean="0">
              <a:solidFill>
                <a:schemeClr val="accent5"/>
              </a:solidFill>
            </a:endParaRPr>
          </a:p>
        </p:txBody>
      </p:sp>
      <p:sp>
        <p:nvSpPr>
          <p:cNvPr id="5" name="Footer Placeholder 4"/>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133</a:t>
            </a:fld>
            <a:endParaRPr lang="en-US"/>
          </a:p>
        </p:txBody>
      </p:sp>
    </p:spTree>
    <p:extLst>
      <p:ext uri="{BB962C8B-B14F-4D97-AF65-F5344CB8AC3E}">
        <p14:creationId xmlns:p14="http://schemas.microsoft.com/office/powerpoint/2010/main" val="3450207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TextBox 4"/>
          <p:cNvSpPr txBox="1"/>
          <p:nvPr/>
        </p:nvSpPr>
        <p:spPr>
          <a:xfrm>
            <a:off x="1011115" y="4001294"/>
            <a:ext cx="3659528" cy="1015663"/>
          </a:xfrm>
          <a:prstGeom prst="rect">
            <a:avLst/>
          </a:prstGeom>
          <a:noFill/>
        </p:spPr>
        <p:txBody>
          <a:bodyPr wrap="none" rtlCol="0">
            <a:spAutoFit/>
          </a:bodyPr>
          <a:lstStyle/>
          <a:p>
            <a:r>
              <a:rPr lang="en-US" sz="6000" dirty="0">
                <a:solidFill>
                  <a:schemeClr val="bg1"/>
                </a:solidFill>
              </a:rPr>
              <a:t>Thank you!</a:t>
            </a:r>
          </a:p>
        </p:txBody>
      </p:sp>
      <p:sp>
        <p:nvSpPr>
          <p:cNvPr id="6" name="Footer Placeholder 5"/>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134</a:t>
            </a:fld>
            <a:endParaRPr lang="en-US"/>
          </a:p>
        </p:txBody>
      </p:sp>
    </p:spTree>
    <p:extLst>
      <p:ext uri="{BB962C8B-B14F-4D97-AF65-F5344CB8AC3E}">
        <p14:creationId xmlns:p14="http://schemas.microsoft.com/office/powerpoint/2010/main" val="1877978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14</a:t>
            </a:fld>
            <a:endParaRPr lang="en-US"/>
          </a:p>
        </p:txBody>
      </p:sp>
    </p:spTree>
    <p:extLst>
      <p:ext uri="{BB962C8B-B14F-4D97-AF65-F5344CB8AC3E}">
        <p14:creationId xmlns:p14="http://schemas.microsoft.com/office/powerpoint/2010/main" val="1881151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15</a:t>
            </a:fld>
            <a:endParaRPr lang="en-US"/>
          </a:p>
        </p:txBody>
      </p:sp>
    </p:spTree>
    <p:extLst>
      <p:ext uri="{BB962C8B-B14F-4D97-AF65-F5344CB8AC3E}">
        <p14:creationId xmlns:p14="http://schemas.microsoft.com/office/powerpoint/2010/main" val="1257883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16</a:t>
            </a:fld>
            <a:endParaRPr lang="en-US"/>
          </a:p>
        </p:txBody>
      </p:sp>
    </p:spTree>
    <p:extLst>
      <p:ext uri="{BB962C8B-B14F-4D97-AF65-F5344CB8AC3E}">
        <p14:creationId xmlns:p14="http://schemas.microsoft.com/office/powerpoint/2010/main" val="1415551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50882710"/>
              </p:ext>
            </p:extLst>
          </p:nvPr>
        </p:nvGraphicFramePr>
        <p:xfrm>
          <a:off x="567607" y="351982"/>
          <a:ext cx="11133440" cy="6283516"/>
        </p:xfrm>
        <a:graphic>
          <a:graphicData uri="http://schemas.openxmlformats.org/drawingml/2006/table">
            <a:tbl>
              <a:tblPr firstRow="1" bandRow="1">
                <a:tableStyleId>{5A111915-BE36-4E01-A7E5-04B1672EAD32}</a:tableStyleId>
              </a:tblPr>
              <a:tblGrid>
                <a:gridCol w="5566720"/>
                <a:gridCol w="5566720"/>
              </a:tblGrid>
              <a:tr h="820746">
                <a:tc>
                  <a:txBody>
                    <a:bodyPr/>
                    <a:lstStyle/>
                    <a:p>
                      <a:r>
                        <a:rPr lang="en-US" sz="3200" b="1" i="0" dirty="0" smtClean="0">
                          <a:latin typeface="Futura Condensed ExtraBold" charset="0"/>
                          <a:ea typeface="Futura Condensed ExtraBold" charset="0"/>
                          <a:cs typeface="Futura Condensed ExtraBold" charset="0"/>
                        </a:rPr>
                        <a:t>Usual </a:t>
                      </a:r>
                      <a:endParaRPr lang="en-US" sz="3200" b="1" i="0" dirty="0">
                        <a:latin typeface="Futura Condensed ExtraBold" charset="0"/>
                        <a:ea typeface="Futura Condensed ExtraBold" charset="0"/>
                        <a:cs typeface="Futura Condensed ExtraBold" charset="0"/>
                      </a:endParaRPr>
                    </a:p>
                  </a:txBody>
                  <a:tcPr>
                    <a:solidFill>
                      <a:schemeClr val="accent2"/>
                    </a:solidFill>
                  </a:tcPr>
                </a:tc>
                <a:tc>
                  <a:txBody>
                    <a:bodyPr/>
                    <a:lstStyle/>
                    <a:p>
                      <a:r>
                        <a:rPr lang="en-US" sz="3200" b="1" i="0" dirty="0" smtClean="0">
                          <a:latin typeface="Futura Condensed ExtraBold" charset="0"/>
                          <a:ea typeface="Futura Condensed ExtraBold" charset="0"/>
                          <a:cs typeface="Futura Condensed ExtraBold" charset="0"/>
                        </a:rPr>
                        <a:t>Unusual</a:t>
                      </a:r>
                      <a:endParaRPr lang="en-US" sz="3200" b="1" i="0" dirty="0">
                        <a:latin typeface="Futura Condensed ExtraBold" charset="0"/>
                        <a:ea typeface="Futura Condensed ExtraBold" charset="0"/>
                        <a:cs typeface="Futura Condensed ExtraBold" charset="0"/>
                      </a:endParaRPr>
                    </a:p>
                  </a:txBody>
                  <a:tcPr/>
                </a:tc>
              </a:tr>
              <a:tr h="1092554">
                <a:tc>
                  <a:txBody>
                    <a:bodyPr/>
                    <a:lstStyle/>
                    <a:p>
                      <a:r>
                        <a:rPr lang="en-US" sz="3200" b="1" i="0" dirty="0" smtClean="0">
                          <a:latin typeface="Futura Condensed ExtraBold" charset="0"/>
                          <a:ea typeface="Futura Condensed ExtraBold" charset="0"/>
                          <a:cs typeface="Futura Condensed ExtraBold" charset="0"/>
                        </a:rPr>
                        <a:t>Good English</a:t>
                      </a:r>
                      <a:endParaRPr lang="en-US" sz="3200" b="1" i="0" dirty="0">
                        <a:latin typeface="Futura Condensed ExtraBold" charset="0"/>
                        <a:ea typeface="Futura Condensed ExtraBold" charset="0"/>
                        <a:cs typeface="Futura Condensed ExtraBold" charset="0"/>
                      </a:endParaRPr>
                    </a:p>
                  </a:txBody>
                  <a:tcPr/>
                </a:tc>
                <a:tc>
                  <a:txBody>
                    <a:bodyPr/>
                    <a:lstStyle/>
                    <a:p>
                      <a:r>
                        <a:rPr lang="en-US" sz="3200" b="1" i="0" dirty="0" smtClean="0">
                          <a:latin typeface="Futura Condensed ExtraBold" charset="0"/>
                          <a:ea typeface="Futura Condensed ExtraBold" charset="0"/>
                          <a:cs typeface="Futura Condensed ExtraBold" charset="0"/>
                        </a:rPr>
                        <a:t>Jargon, ungrammatical</a:t>
                      </a:r>
                    </a:p>
                  </a:txBody>
                  <a:tcPr/>
                </a:tc>
              </a:tr>
              <a:tr h="1092554">
                <a:tc>
                  <a:txBody>
                    <a:bodyPr/>
                    <a:lstStyle/>
                    <a:p>
                      <a:r>
                        <a:rPr lang="en-US" sz="3200" b="1" i="0" dirty="0" smtClean="0">
                          <a:latin typeface="Futura Condensed ExtraBold" charset="0"/>
                          <a:ea typeface="Futura Condensed ExtraBold" charset="0"/>
                          <a:cs typeface="Futura Condensed ExtraBold" charset="0"/>
                        </a:rPr>
                        <a:t>Mostly correct information</a:t>
                      </a:r>
                      <a:endParaRPr lang="en-US" sz="3200" b="1" i="0" dirty="0">
                        <a:latin typeface="Futura Condensed ExtraBold" charset="0"/>
                        <a:ea typeface="Futura Condensed ExtraBold" charset="0"/>
                        <a:cs typeface="Futura Condensed ExtraBold" charset="0"/>
                      </a:endParaRPr>
                    </a:p>
                  </a:txBody>
                  <a:tcPr/>
                </a:tc>
                <a:tc>
                  <a:txBody>
                    <a:bodyPr/>
                    <a:lstStyle/>
                    <a:p>
                      <a:r>
                        <a:rPr lang="en-US" sz="3200" b="1" i="0" dirty="0" smtClean="0">
                          <a:latin typeface="Futura Condensed ExtraBold" charset="0"/>
                          <a:ea typeface="Futura Condensed ExtraBold" charset="0"/>
                          <a:cs typeface="Futura Condensed ExtraBold" charset="0"/>
                        </a:rPr>
                        <a:t>Obfuscation &amp; deception</a:t>
                      </a:r>
                      <a:endParaRPr lang="en-US" sz="3200" b="1" i="0" dirty="0">
                        <a:latin typeface="Futura Condensed ExtraBold" charset="0"/>
                        <a:ea typeface="Futura Condensed ExtraBold" charset="0"/>
                        <a:cs typeface="Futura Condensed ExtraBold" charset="0"/>
                      </a:endParaRPr>
                    </a:p>
                  </a:txBody>
                  <a:tcPr/>
                </a:tc>
              </a:tr>
              <a:tr h="1092554">
                <a:tc>
                  <a:txBody>
                    <a:bodyPr/>
                    <a:lstStyle/>
                    <a:p>
                      <a:r>
                        <a:rPr lang="en-US" sz="3200" b="1" i="0" dirty="0" smtClean="0">
                          <a:latin typeface="Futura Condensed ExtraBold" charset="0"/>
                          <a:ea typeface="Futura Condensed ExtraBold" charset="0"/>
                          <a:cs typeface="Futura Condensed ExtraBold" charset="0"/>
                        </a:rPr>
                        <a:t>Large reference</a:t>
                      </a:r>
                      <a:r>
                        <a:rPr lang="en-US" sz="3200" b="1" i="0" baseline="0" dirty="0" smtClean="0">
                          <a:latin typeface="Futura Condensed ExtraBold" charset="0"/>
                          <a:ea typeface="Futura Condensed ExtraBold" charset="0"/>
                          <a:cs typeface="Futura Condensed ExtraBold" charset="0"/>
                        </a:rPr>
                        <a:t> datasets</a:t>
                      </a:r>
                      <a:endParaRPr lang="en-US" sz="3200" b="1" i="0" dirty="0">
                        <a:latin typeface="Futura Condensed ExtraBold" charset="0"/>
                        <a:ea typeface="Futura Condensed ExtraBold" charset="0"/>
                        <a:cs typeface="Futura Condensed ExtraBold" charset="0"/>
                      </a:endParaRPr>
                    </a:p>
                  </a:txBody>
                  <a:tcPr/>
                </a:tc>
                <a:tc>
                  <a:txBody>
                    <a:bodyPr/>
                    <a:lstStyle/>
                    <a:p>
                      <a:r>
                        <a:rPr lang="en-US" sz="3200" b="1" i="0" dirty="0" smtClean="0">
                          <a:latin typeface="Futura Condensed ExtraBold" charset="0"/>
                          <a:ea typeface="Futura Condensed ExtraBold" charset="0"/>
                          <a:cs typeface="Futura Condensed ExtraBold" charset="0"/>
                        </a:rPr>
                        <a:t>No reference datasets</a:t>
                      </a:r>
                      <a:endParaRPr lang="en-US" sz="3200" b="1" i="0" dirty="0">
                        <a:latin typeface="Futura Condensed ExtraBold" charset="0"/>
                        <a:ea typeface="Futura Condensed ExtraBold" charset="0"/>
                        <a:cs typeface="Futura Condensed ExtraBold" charset="0"/>
                      </a:endParaRPr>
                    </a:p>
                  </a:txBody>
                  <a:tcPr/>
                </a:tc>
              </a:tr>
              <a:tr h="1092554">
                <a:tc>
                  <a:txBody>
                    <a:bodyPr/>
                    <a:lstStyle/>
                    <a:p>
                      <a:r>
                        <a:rPr lang="en-US" sz="3200" b="1" i="0" dirty="0" smtClean="0">
                          <a:latin typeface="Futura Condensed ExtraBold" charset="0"/>
                          <a:ea typeface="Futura Condensed ExtraBold" charset="0"/>
                          <a:cs typeface="Futura Condensed ExtraBold" charset="0"/>
                        </a:rPr>
                        <a:t>Small</a:t>
                      </a:r>
                      <a:r>
                        <a:rPr lang="en-US" sz="3200" b="1" i="0" baseline="0" dirty="0" smtClean="0">
                          <a:latin typeface="Futura Condensed ExtraBold" charset="0"/>
                          <a:ea typeface="Futura Condensed ExtraBold" charset="0"/>
                          <a:cs typeface="Futura Condensed ExtraBold" charset="0"/>
                        </a:rPr>
                        <a:t> number of sources</a:t>
                      </a:r>
                      <a:endParaRPr lang="en-US" sz="3200" b="1" i="0" dirty="0">
                        <a:latin typeface="Futura Condensed ExtraBold" charset="0"/>
                        <a:ea typeface="Futura Condensed ExtraBold" charset="0"/>
                        <a:cs typeface="Futura Condensed ExtraBold" charset="0"/>
                      </a:endParaRPr>
                    </a:p>
                  </a:txBody>
                  <a:tcPr/>
                </a:tc>
                <a:tc>
                  <a:txBody>
                    <a:bodyPr/>
                    <a:lstStyle/>
                    <a:p>
                      <a:r>
                        <a:rPr lang="en-US" sz="3200" b="1" i="0" dirty="0" smtClean="0">
                          <a:latin typeface="Futura Condensed ExtraBold" charset="0"/>
                          <a:ea typeface="Futura Condensed ExtraBold" charset="0"/>
                          <a:cs typeface="Futura Condensed ExtraBold" charset="0"/>
                        </a:rPr>
                        <a:t>Long tail</a:t>
                      </a:r>
                      <a:endParaRPr lang="en-US" sz="3200" b="1" i="0" dirty="0">
                        <a:latin typeface="Futura Condensed ExtraBold" charset="0"/>
                        <a:ea typeface="Futura Condensed ExtraBold" charset="0"/>
                        <a:cs typeface="Futura Condensed ExtraBold" charset="0"/>
                      </a:endParaRPr>
                    </a:p>
                  </a:txBody>
                  <a:tcPr/>
                </a:tc>
              </a:tr>
              <a:tr h="1092554">
                <a:tc>
                  <a:txBody>
                    <a:bodyPr/>
                    <a:lstStyle/>
                    <a:p>
                      <a:r>
                        <a:rPr lang="en-US" sz="3200" b="1" i="0" dirty="0" smtClean="0">
                          <a:latin typeface="Futura Condensed ExtraBold" charset="0"/>
                          <a:ea typeface="Futura Condensed ExtraBold" charset="0"/>
                          <a:cs typeface="Futura Condensed ExtraBold" charset="0"/>
                        </a:rPr>
                        <a:t>Sources readily available</a:t>
                      </a:r>
                      <a:endParaRPr lang="en-US" sz="3200" b="1" i="0" dirty="0">
                        <a:latin typeface="Futura Condensed ExtraBold" charset="0"/>
                        <a:ea typeface="Futura Condensed ExtraBold" charset="0"/>
                        <a:cs typeface="Futura Condensed ExtraBold" charset="0"/>
                      </a:endParaRPr>
                    </a:p>
                  </a:txBody>
                  <a:tcPr/>
                </a:tc>
                <a:tc>
                  <a:txBody>
                    <a:bodyPr/>
                    <a:lstStyle/>
                    <a:p>
                      <a:r>
                        <a:rPr lang="en-US" sz="3200" b="1" i="0" dirty="0" smtClean="0">
                          <a:latin typeface="Futura Condensed ExtraBold" charset="0"/>
                          <a:ea typeface="Futura Condensed ExtraBold" charset="0"/>
                          <a:cs typeface="Futura Condensed ExtraBold" charset="0"/>
                        </a:rPr>
                        <a:t>Ephemeral </a:t>
                      </a:r>
                      <a:r>
                        <a:rPr lang="en-US" sz="3200" b="1" i="0" baseline="0" dirty="0" smtClean="0">
                          <a:latin typeface="Futura Condensed ExtraBold" charset="0"/>
                          <a:ea typeface="Futura Condensed ExtraBold" charset="0"/>
                          <a:cs typeface="Futura Condensed ExtraBold" charset="0"/>
                        </a:rPr>
                        <a:t>pages, d</a:t>
                      </a:r>
                      <a:r>
                        <a:rPr lang="en-US" sz="3200" b="1" i="0" dirty="0" smtClean="0">
                          <a:latin typeface="Futura Condensed ExtraBold" charset="0"/>
                          <a:ea typeface="Futura Condensed ExtraBold" charset="0"/>
                          <a:cs typeface="Futura Condensed ExtraBold" charset="0"/>
                        </a:rPr>
                        <a:t>ark web,</a:t>
                      </a:r>
                      <a:endParaRPr lang="en-US" sz="3200" b="1" i="0" dirty="0">
                        <a:latin typeface="Futura Condensed ExtraBold" charset="0"/>
                        <a:ea typeface="Futura Condensed ExtraBold" charset="0"/>
                        <a:cs typeface="Futura Condensed ExtraBold" charset="0"/>
                      </a:endParaRPr>
                    </a:p>
                    <a:p>
                      <a:r>
                        <a:rPr lang="en-US" sz="3200" b="1" i="0" dirty="0" smtClean="0">
                          <a:latin typeface="Futura Condensed ExtraBold" charset="0"/>
                          <a:ea typeface="Futura Condensed ExtraBold" charset="0"/>
                          <a:cs typeface="Futura Condensed ExtraBold" charset="0"/>
                        </a:rPr>
                        <a:t>anti-crawling</a:t>
                      </a:r>
                      <a:r>
                        <a:rPr lang="en-US" sz="3200" b="1" i="0" baseline="0" dirty="0" smtClean="0">
                          <a:latin typeface="Futura Condensed ExtraBold" charset="0"/>
                          <a:ea typeface="Futura Condensed ExtraBold" charset="0"/>
                          <a:cs typeface="Futura Condensed ExtraBold" charset="0"/>
                        </a:rPr>
                        <a:t> measures</a:t>
                      </a:r>
                      <a:endParaRPr lang="en-US" sz="3200" b="1" i="0" dirty="0">
                        <a:latin typeface="Futura Condensed ExtraBold" charset="0"/>
                        <a:ea typeface="Futura Condensed ExtraBold" charset="0"/>
                        <a:cs typeface="Futura Condensed ExtraBold" charset="0"/>
                      </a:endParaRPr>
                    </a:p>
                  </a:txBody>
                  <a:tcPr/>
                </a:tc>
              </a:tr>
            </a:tbl>
          </a:graphicData>
        </a:graphic>
      </p:graphicFrame>
      <p:sp>
        <p:nvSpPr>
          <p:cNvPr id="2" name="Footer Placeholder 1"/>
          <p:cNvSpPr>
            <a:spLocks noGrp="1"/>
          </p:cNvSpPr>
          <p:nvPr>
            <p:ph type="ftr" sz="quarter" idx="11"/>
          </p:nvPr>
        </p:nvSpPr>
        <p:spPr/>
        <p:txBody>
          <a:bodyPr/>
          <a:lstStyle/>
          <a:p>
            <a:r>
              <a:rPr lang="en-US" smtClean="0"/>
              <a:t>Kejriwal, Szekely</a:t>
            </a:r>
            <a:endParaRPr lang="en-US"/>
          </a:p>
        </p:txBody>
      </p:sp>
      <p:sp>
        <p:nvSpPr>
          <p:cNvPr id="3" name="Slide Number Placeholder 2"/>
          <p:cNvSpPr>
            <a:spLocks noGrp="1"/>
          </p:cNvSpPr>
          <p:nvPr>
            <p:ph type="sldNum" sz="quarter" idx="12"/>
          </p:nvPr>
        </p:nvSpPr>
        <p:spPr/>
        <p:txBody>
          <a:bodyPr/>
          <a:lstStyle/>
          <a:p>
            <a:fld id="{07185052-16E8-7E4B-9E32-0EAF7D224DD4}" type="slidenum">
              <a:rPr lang="en-US" smtClean="0"/>
              <a:t>17</a:t>
            </a:fld>
            <a:endParaRPr lang="en-US"/>
          </a:p>
        </p:txBody>
      </p:sp>
    </p:spTree>
    <p:extLst>
      <p:ext uri="{BB962C8B-B14F-4D97-AF65-F5344CB8AC3E}">
        <p14:creationId xmlns:p14="http://schemas.microsoft.com/office/powerpoint/2010/main" val="476682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guiding questions</a:t>
            </a:r>
          </a:p>
        </p:txBody>
      </p:sp>
      <p:sp>
        <p:nvSpPr>
          <p:cNvPr id="3" name="Content Placeholder 2"/>
          <p:cNvSpPr>
            <a:spLocks noGrp="1"/>
          </p:cNvSpPr>
          <p:nvPr>
            <p:ph idx="1"/>
          </p:nvPr>
        </p:nvSpPr>
        <p:spPr/>
        <p:txBody>
          <a:bodyPr/>
          <a:lstStyle/>
          <a:p>
            <a:r>
              <a:rPr lang="en-US" dirty="0"/>
              <a:t>How do we </a:t>
            </a:r>
            <a:r>
              <a:rPr lang="en-US" dirty="0">
                <a:solidFill>
                  <a:srgbClr val="7030A0"/>
                </a:solidFill>
              </a:rPr>
              <a:t>model</a:t>
            </a:r>
            <a:r>
              <a:rPr lang="en-US" dirty="0"/>
              <a:t>, and </a:t>
            </a:r>
            <a:r>
              <a:rPr lang="en-US" dirty="0">
                <a:solidFill>
                  <a:srgbClr val="7030A0"/>
                </a:solidFill>
              </a:rPr>
              <a:t>represent knowledge </a:t>
            </a:r>
            <a:r>
              <a:rPr lang="en-US" dirty="0"/>
              <a:t>in, unusual domains?</a:t>
            </a:r>
          </a:p>
          <a:p>
            <a:pPr lvl="1"/>
            <a:r>
              <a:rPr lang="en-US" dirty="0"/>
              <a:t>Are there general lessons to be learned across domains?</a:t>
            </a:r>
          </a:p>
          <a:p>
            <a:pPr lvl="1"/>
            <a:endParaRPr lang="en-US" dirty="0"/>
          </a:p>
          <a:p>
            <a:r>
              <a:rPr lang="en-US" dirty="0"/>
              <a:t>How do we do </a:t>
            </a:r>
            <a:r>
              <a:rPr lang="en-US" dirty="0">
                <a:solidFill>
                  <a:srgbClr val="00B050"/>
                </a:solidFill>
              </a:rPr>
              <a:t>search</a:t>
            </a:r>
            <a:r>
              <a:rPr lang="en-US" dirty="0"/>
              <a:t> and </a:t>
            </a:r>
            <a:r>
              <a:rPr lang="en-US" dirty="0">
                <a:solidFill>
                  <a:srgbClr val="00B050"/>
                </a:solidFill>
              </a:rPr>
              <a:t>inference</a:t>
            </a:r>
            <a:r>
              <a:rPr lang="en-US" dirty="0"/>
              <a:t> in unusual domains?</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18</a:t>
            </a:fld>
            <a:endParaRPr lang="en-US"/>
          </a:p>
        </p:txBody>
      </p:sp>
    </p:spTree>
    <p:extLst>
      <p:ext uri="{BB962C8B-B14F-4D97-AF65-F5344CB8AC3E}">
        <p14:creationId xmlns:p14="http://schemas.microsoft.com/office/powerpoint/2010/main" val="5082249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8175" y="2505693"/>
            <a:ext cx="8003088" cy="1446550"/>
          </a:xfrm>
          <a:prstGeom prst="rect">
            <a:avLst/>
          </a:prstGeom>
          <a:noFill/>
        </p:spPr>
        <p:txBody>
          <a:bodyPr wrap="none" rtlCol="0">
            <a:spAutoFit/>
          </a:bodyPr>
          <a:lstStyle/>
          <a:p>
            <a:r>
              <a:rPr lang="en-US" sz="3600" b="1" dirty="0" smtClean="0">
                <a:latin typeface="Futura Condensed ExtraBold" charset="0"/>
                <a:ea typeface="Futura Condensed ExtraBold" charset="0"/>
                <a:cs typeface="Futura Condensed ExtraBold" charset="0"/>
              </a:rPr>
              <a:t>how to </a:t>
            </a:r>
            <a:r>
              <a:rPr lang="en-US" sz="8800" b="1" dirty="0" smtClean="0">
                <a:solidFill>
                  <a:schemeClr val="accent5"/>
                </a:solidFill>
                <a:latin typeface="Futura Condensed ExtraBold" charset="0"/>
                <a:ea typeface="Futura Condensed ExtraBold" charset="0"/>
                <a:cs typeface="Futura Condensed ExtraBold" charset="0"/>
              </a:rPr>
              <a:t>represent </a:t>
            </a:r>
            <a:r>
              <a:rPr lang="en-US" sz="3600" b="1" dirty="0" smtClean="0">
                <a:solidFill>
                  <a:srgbClr val="000000"/>
                </a:solidFill>
                <a:latin typeface="Futura Condensed ExtraBold" charset="0"/>
                <a:ea typeface="Futura Condensed ExtraBold" charset="0"/>
                <a:cs typeface="Futura Condensed ExtraBold" charset="0"/>
              </a:rPr>
              <a:t>KGs?</a:t>
            </a:r>
            <a:endParaRPr lang="en-US" sz="8800" b="1" dirty="0" smtClean="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19</a:t>
            </a:fld>
            <a:endParaRPr lang="en-US"/>
          </a:p>
        </p:txBody>
      </p:sp>
    </p:spTree>
    <p:extLst>
      <p:ext uri="{BB962C8B-B14F-4D97-AF65-F5344CB8AC3E}">
        <p14:creationId xmlns:p14="http://schemas.microsoft.com/office/powerpoint/2010/main" val="1928841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609600" y="1600203"/>
            <a:ext cx="5245100" cy="5257799"/>
          </a:xfrm>
        </p:spPr>
        <p:txBody>
          <a:bodyPr>
            <a:normAutofit/>
          </a:bodyPr>
          <a:lstStyle/>
          <a:p>
            <a:r>
              <a:rPr lang="en-US" dirty="0" smtClean="0"/>
              <a:t>Unusual domains</a:t>
            </a:r>
            <a:endParaRPr lang="en-US" dirty="0"/>
          </a:p>
          <a:p>
            <a:r>
              <a:rPr lang="en-US" dirty="0"/>
              <a:t>Knowledge </a:t>
            </a:r>
            <a:r>
              <a:rPr lang="en-US" dirty="0" smtClean="0"/>
              <a:t>graphs</a:t>
            </a:r>
          </a:p>
          <a:p>
            <a:r>
              <a:rPr lang="en-US" dirty="0" smtClean="0"/>
              <a:t>KG construction</a:t>
            </a:r>
          </a:p>
          <a:p>
            <a:r>
              <a:rPr lang="en-US" dirty="0" smtClean="0"/>
              <a:t>Case study</a:t>
            </a:r>
          </a:p>
        </p:txBody>
      </p:sp>
      <p:sp>
        <p:nvSpPr>
          <p:cNvPr id="4" name="Content Placeholder 2"/>
          <p:cNvSpPr txBox="1">
            <a:spLocks/>
          </p:cNvSpPr>
          <p:nvPr/>
        </p:nvSpPr>
        <p:spPr>
          <a:xfrm>
            <a:off x="5626100" y="1600203"/>
            <a:ext cx="6248400" cy="5257799"/>
          </a:xfrm>
          <a:prstGeom prst="rect">
            <a:avLst/>
          </a:prstGeom>
          <a:effectLst/>
        </p:spPr>
        <p:txBody>
          <a:bodyPr vert="horz" lIns="91440" tIns="45720" rIns="91440" bIns="45720" rtlCol="0">
            <a:normAutofit/>
          </a:bodyPr>
          <a:lstStyle>
            <a:lvl1pPr marL="0" indent="0" algn="l" defTabSz="457189" rtl="0" eaLnBrk="1" latinLnBrk="0" hangingPunct="1">
              <a:lnSpc>
                <a:spcPct val="150000"/>
              </a:lnSpc>
              <a:spcBef>
                <a:spcPct val="20000"/>
              </a:spcBef>
              <a:buFont typeface="Arial"/>
              <a:buNone/>
              <a:defRPr sz="3600" b="1" i="0" kern="1200">
                <a:solidFill>
                  <a:schemeClr val="tx1"/>
                </a:solidFill>
                <a:latin typeface="Futura Condensed ExtraBold" charset="0"/>
                <a:ea typeface="Futura Condensed ExtraBold" charset="0"/>
                <a:cs typeface="Futura Condensed ExtraBold" charset="0"/>
              </a:defRPr>
            </a:lvl1pPr>
            <a:lvl2pPr marL="11113" indent="0" algn="l" defTabSz="457189" rtl="0" eaLnBrk="1" latinLnBrk="0" hangingPunct="1">
              <a:lnSpc>
                <a:spcPct val="100000"/>
              </a:lnSpc>
              <a:spcBef>
                <a:spcPct val="20000"/>
              </a:spcBef>
              <a:buFont typeface="Arial"/>
              <a:buNone/>
              <a:tabLst/>
              <a:defRPr sz="2400" b="1" i="0" kern="1200">
                <a:solidFill>
                  <a:schemeClr val="bg1">
                    <a:lumMod val="50000"/>
                  </a:schemeClr>
                </a:solidFill>
                <a:effectLst/>
                <a:latin typeface="Futura Condensed ExtraBold" charset="0"/>
                <a:ea typeface="Futura Condensed ExtraBold" charset="0"/>
                <a:cs typeface="Futura Condensed ExtraBold" charset="0"/>
              </a:defRPr>
            </a:lvl2pPr>
            <a:lvl3pPr marL="914377" indent="0" algn="l" defTabSz="457189" rtl="0" eaLnBrk="1" latinLnBrk="0" hangingPunct="1">
              <a:lnSpc>
                <a:spcPct val="150000"/>
              </a:lnSpc>
              <a:spcBef>
                <a:spcPct val="20000"/>
              </a:spcBef>
              <a:buFont typeface="Arial"/>
              <a:buNone/>
              <a:defRPr sz="1800" b="1" i="0" kern="1200">
                <a:solidFill>
                  <a:schemeClr val="bg1">
                    <a:lumMod val="50000"/>
                  </a:schemeClr>
                </a:solidFill>
                <a:latin typeface="Futura Condensed ExtraBold" charset="0"/>
                <a:ea typeface="Futura Condensed ExtraBold" charset="0"/>
                <a:cs typeface="Futura Condensed ExtraBold" charset="0"/>
              </a:defRPr>
            </a:lvl3pPr>
            <a:lvl4pPr marL="1371566"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4pPr>
            <a:lvl5pPr marL="1828754"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Knowledge graph completion</a:t>
            </a:r>
          </a:p>
          <a:p>
            <a:r>
              <a:rPr lang="en-US" dirty="0" smtClean="0"/>
              <a:t>Entity resolution</a:t>
            </a:r>
          </a:p>
          <a:p>
            <a:r>
              <a:rPr lang="en-US" dirty="0" smtClean="0"/>
              <a:t>Probabilistic soft logic</a:t>
            </a:r>
          </a:p>
          <a:p>
            <a:r>
              <a:rPr lang="en-US" dirty="0" smtClean="0"/>
              <a:t>KGs in latent space</a:t>
            </a:r>
          </a:p>
          <a:p>
            <a:r>
              <a:rPr lang="en-US" dirty="0" smtClean="0"/>
              <a:t>Searching knowledge graphs</a:t>
            </a:r>
            <a:endParaRPr lang="en-US" dirty="0" smtClean="0"/>
          </a:p>
        </p:txBody>
      </p:sp>
      <p:sp>
        <p:nvSpPr>
          <p:cNvPr id="5" name="Footer Placeholder 4"/>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2</a:t>
            </a:fld>
            <a:endParaRPr lang="en-US"/>
          </a:p>
        </p:txBody>
      </p:sp>
    </p:spTree>
    <p:extLst>
      <p:ext uri="{BB962C8B-B14F-4D97-AF65-F5344CB8AC3E}">
        <p14:creationId xmlns:p14="http://schemas.microsoft.com/office/powerpoint/2010/main" val="20478309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KG Definition</a:t>
            </a:r>
            <a:endParaRPr lang="en-US" dirty="0"/>
          </a:p>
        </p:txBody>
      </p:sp>
      <p:sp>
        <p:nvSpPr>
          <p:cNvPr id="4" name="TextBox 3"/>
          <p:cNvSpPr txBox="1"/>
          <p:nvPr/>
        </p:nvSpPr>
        <p:spPr>
          <a:xfrm>
            <a:off x="2315603" y="2078780"/>
            <a:ext cx="7839076" cy="954107"/>
          </a:xfrm>
          <a:prstGeom prst="rect">
            <a:avLst/>
          </a:prstGeom>
          <a:noFill/>
        </p:spPr>
        <p:txBody>
          <a:bodyPr wrap="square" rtlCol="0">
            <a:spAutoFit/>
          </a:bodyPr>
          <a:lstStyle/>
          <a:p>
            <a:r>
              <a:rPr lang="en-US" sz="2800" b="1" dirty="0">
                <a:latin typeface="Futura Condensed ExtraBold" charset="0"/>
                <a:ea typeface="Futura Condensed ExtraBold" charset="0"/>
                <a:cs typeface="Futura Condensed ExtraBold" charset="0"/>
              </a:rPr>
              <a:t>a directed, labeled multi-relational graph representing  </a:t>
            </a:r>
            <a:r>
              <a:rPr lang="en-US" sz="2800" b="1" dirty="0" smtClean="0">
                <a:latin typeface="Futura Condensed ExtraBold" charset="0"/>
                <a:ea typeface="Futura Condensed ExtraBold" charset="0"/>
                <a:cs typeface="Futura Condensed ExtraBold" charset="0"/>
              </a:rPr>
              <a:t>facts/assertions as </a:t>
            </a:r>
            <a:r>
              <a:rPr lang="en-US" sz="2800" b="1" dirty="0" smtClean="0">
                <a:solidFill>
                  <a:schemeClr val="bg2"/>
                </a:solidFill>
                <a:latin typeface="Futura Condensed ExtraBold" charset="0"/>
                <a:ea typeface="Futura Condensed ExtraBold" charset="0"/>
                <a:cs typeface="Futura Condensed ExtraBold" charset="0"/>
              </a:rPr>
              <a:t>triples</a:t>
            </a:r>
            <a:endParaRPr lang="en-US" sz="2800" b="1" dirty="0">
              <a:solidFill>
                <a:schemeClr val="bg2"/>
              </a:solidFill>
              <a:latin typeface="Futura Condensed ExtraBold" charset="0"/>
              <a:ea typeface="Futura Condensed ExtraBold" charset="0"/>
              <a:cs typeface="Futura Condensed ExtraBold" charset="0"/>
            </a:endParaRPr>
          </a:p>
        </p:txBody>
      </p:sp>
      <p:sp>
        <p:nvSpPr>
          <p:cNvPr id="5" name="TextBox 4"/>
          <p:cNvSpPr txBox="1"/>
          <p:nvPr/>
        </p:nvSpPr>
        <p:spPr>
          <a:xfrm>
            <a:off x="2315603" y="4104932"/>
            <a:ext cx="7108484" cy="523220"/>
          </a:xfrm>
          <a:prstGeom prst="rect">
            <a:avLst/>
          </a:prstGeom>
          <a:noFill/>
        </p:spPr>
        <p:txBody>
          <a:bodyPr wrap="none" rtlCol="0">
            <a:spAutoFit/>
          </a:bodyPr>
          <a:lstStyle/>
          <a:p>
            <a:r>
              <a:rPr lang="en-US" sz="2800" b="1" dirty="0" smtClean="0">
                <a:solidFill>
                  <a:schemeClr val="bg2"/>
                </a:solidFill>
                <a:latin typeface="Futura Condensed ExtraBold" charset="0"/>
                <a:ea typeface="Futura Condensed ExtraBold" charset="0"/>
                <a:cs typeface="Futura Condensed ExtraBold" charset="0"/>
              </a:rPr>
              <a:t>(h, r, t) 	</a:t>
            </a:r>
            <a:r>
              <a:rPr lang="en-US" sz="2800" b="1" dirty="0" smtClean="0">
                <a:latin typeface="Futura Condensed ExtraBold" charset="0"/>
                <a:ea typeface="Futura Condensed ExtraBold" charset="0"/>
                <a:cs typeface="Futura Condensed ExtraBold" charset="0"/>
              </a:rPr>
              <a:t>head entity, relation, tail entity</a:t>
            </a:r>
          </a:p>
        </p:txBody>
      </p:sp>
      <p:sp>
        <p:nvSpPr>
          <p:cNvPr id="6" name="TextBox 5"/>
          <p:cNvSpPr txBox="1"/>
          <p:nvPr/>
        </p:nvSpPr>
        <p:spPr>
          <a:xfrm>
            <a:off x="2315603" y="4628152"/>
            <a:ext cx="5999848" cy="523220"/>
          </a:xfrm>
          <a:prstGeom prst="rect">
            <a:avLst/>
          </a:prstGeom>
          <a:noFill/>
        </p:spPr>
        <p:txBody>
          <a:bodyPr wrap="none" rtlCol="0">
            <a:spAutoFit/>
          </a:bodyPr>
          <a:lstStyle/>
          <a:p>
            <a:r>
              <a:rPr lang="en-US" sz="2800" b="1" dirty="0" smtClean="0">
                <a:solidFill>
                  <a:schemeClr val="bg2"/>
                </a:solidFill>
                <a:latin typeface="Futura Condensed ExtraBold" charset="0"/>
                <a:ea typeface="Futura Condensed ExtraBold" charset="0"/>
                <a:cs typeface="Futura Condensed ExtraBold" charset="0"/>
              </a:rPr>
              <a:t>(s, p, o) 	</a:t>
            </a:r>
            <a:r>
              <a:rPr lang="en-US" sz="2800" b="1" dirty="0" smtClean="0">
                <a:latin typeface="Futura Condensed ExtraBold" charset="0"/>
                <a:ea typeface="Futura Condensed ExtraBold" charset="0"/>
                <a:cs typeface="Futura Condensed ExtraBold" charset="0"/>
              </a:rPr>
              <a:t>subject, predicate, object</a:t>
            </a: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20</a:t>
            </a:fld>
            <a:endParaRPr lang="en-US"/>
          </a:p>
        </p:txBody>
      </p:sp>
    </p:spTree>
    <p:extLst>
      <p:ext uri="{BB962C8B-B14F-4D97-AF65-F5344CB8AC3E}">
        <p14:creationId xmlns:p14="http://schemas.microsoft.com/office/powerpoint/2010/main" val="1509256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
            <a:ext cx="11582400" cy="1078025"/>
          </a:xfrm>
        </p:spPr>
        <p:txBody>
          <a:bodyPr/>
          <a:lstStyle/>
          <a:p>
            <a:r>
              <a:rPr lang="en-US" dirty="0" smtClean="0"/>
              <a:t>Simplest Knowledge Graph</a:t>
            </a:r>
            <a:endParaRPr lang="en-US" dirty="0"/>
          </a:p>
        </p:txBody>
      </p:sp>
      <p:sp>
        <p:nvSpPr>
          <p:cNvPr id="3" name="Folded Corner 2"/>
          <p:cNvSpPr/>
          <p:nvPr/>
        </p:nvSpPr>
        <p:spPr>
          <a:xfrm>
            <a:off x="2823410" y="3628723"/>
            <a:ext cx="577516" cy="673768"/>
          </a:xfrm>
          <a:prstGeom prst="foldedCorner">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smtClean="0">
              <a:solidFill>
                <a:schemeClr val="bg1"/>
              </a:solidFill>
              <a:latin typeface="Futura Medium" charset="0"/>
              <a:ea typeface="Futura Medium" charset="0"/>
              <a:cs typeface="Futura Medium" charset="0"/>
            </a:endParaRPr>
          </a:p>
        </p:txBody>
      </p:sp>
      <p:sp>
        <p:nvSpPr>
          <p:cNvPr id="5" name="Oval 4"/>
          <p:cNvSpPr/>
          <p:nvPr/>
        </p:nvSpPr>
        <p:spPr>
          <a:xfrm>
            <a:off x="5342021" y="2387065"/>
            <a:ext cx="1193533"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mtClean="0">
                <a:solidFill>
                  <a:schemeClr val="bg1"/>
                </a:solidFill>
                <a:latin typeface="Futura Medium" charset="0"/>
                <a:ea typeface="Futura Medium" charset="0"/>
                <a:cs typeface="Futura Medium" charset="0"/>
              </a:rPr>
              <a:t>LGYV</a:t>
            </a:r>
          </a:p>
        </p:txBody>
      </p:sp>
      <p:sp>
        <p:nvSpPr>
          <p:cNvPr id="6" name="Oval 5"/>
          <p:cNvSpPr/>
          <p:nvPr/>
        </p:nvSpPr>
        <p:spPr>
          <a:xfrm>
            <a:off x="5342021" y="3542096"/>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Legacy Ventures International </a:t>
            </a:r>
            <a:r>
              <a:rPr lang="en-US" sz="2000" dirty="0" err="1" smtClean="0">
                <a:solidFill>
                  <a:schemeClr val="bg1"/>
                </a:solidFill>
                <a:latin typeface="Futura Medium" charset="0"/>
                <a:ea typeface="Futura Medium" charset="0"/>
                <a:cs typeface="Futura Medium" charset="0"/>
              </a:rPr>
              <a:t>Inc</a:t>
            </a:r>
            <a:endParaRPr lang="en-US" sz="2000" dirty="0" smtClean="0">
              <a:solidFill>
                <a:schemeClr val="bg1"/>
              </a:solidFill>
              <a:latin typeface="Futura Medium" charset="0"/>
              <a:ea typeface="Futura Medium" charset="0"/>
              <a:cs typeface="Futura Medium" charset="0"/>
            </a:endParaRPr>
          </a:p>
        </p:txBody>
      </p:sp>
      <p:sp>
        <p:nvSpPr>
          <p:cNvPr id="7" name="Oval 6"/>
          <p:cNvSpPr/>
          <p:nvPr/>
        </p:nvSpPr>
        <p:spPr>
          <a:xfrm>
            <a:off x="5342020" y="4687504"/>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Damn Good Penny Stocks</a:t>
            </a:r>
          </a:p>
        </p:txBody>
      </p:sp>
      <p:sp>
        <p:nvSpPr>
          <p:cNvPr id="8" name="Freeform 7"/>
          <p:cNvSpPr/>
          <p:nvPr/>
        </p:nvSpPr>
        <p:spPr>
          <a:xfrm>
            <a:off x="3503596" y="2714325"/>
            <a:ext cx="1754203" cy="827772"/>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Lst>
            <a:ahLst/>
            <a:cxnLst>
              <a:cxn ang="0">
                <a:pos x="connsiteX0" y="connsiteY0"/>
              </a:cxn>
              <a:cxn ang="0">
                <a:pos x="connsiteX1" y="connsiteY1"/>
              </a:cxn>
            </a:cxnLst>
            <a:rect l="l" t="t" r="r" b="b"/>
            <a:pathLst>
              <a:path w="1665171" h="847023">
                <a:moveTo>
                  <a:pt x="0" y="847023"/>
                </a:moveTo>
                <a:cubicBezTo>
                  <a:pt x="134754" y="449179"/>
                  <a:pt x="1280161" y="80211"/>
                  <a:pt x="1665171" y="0"/>
                </a:cubicBezTo>
              </a:path>
            </a:pathLst>
          </a:custGeom>
          <a:noFill/>
          <a:ln w="34925">
            <a:solidFill>
              <a:schemeClr val="accent5"/>
            </a:solidFill>
            <a:tailEnd type="triangle"/>
          </a:ln>
        </p:spPr>
        <p:txBody>
          <a:bodyPr rtlCol="0" anchor="ctr"/>
          <a:lstStyle/>
          <a:p>
            <a:pPr algn="ctr"/>
            <a:endParaRPr lang="en-US"/>
          </a:p>
        </p:txBody>
      </p:sp>
      <p:sp>
        <p:nvSpPr>
          <p:cNvPr id="9" name="Freeform 8"/>
          <p:cNvSpPr/>
          <p:nvPr/>
        </p:nvSpPr>
        <p:spPr>
          <a:xfrm>
            <a:off x="3534876" y="3878980"/>
            <a:ext cx="1722923" cy="123767"/>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49621"/>
              <a:gd name="connsiteX1" fmla="*/ 1665171 w 1665171"/>
              <a:gd name="connsiteY1" fmla="*/ 0 h 849621"/>
              <a:gd name="connsiteX0" fmla="*/ 0 w 1722923"/>
              <a:gd name="connsiteY0" fmla="*/ 105878 h 123767"/>
              <a:gd name="connsiteX1" fmla="*/ 1722923 w 1722923"/>
              <a:gd name="connsiteY1" fmla="*/ 0 h 123767"/>
            </a:gdLst>
            <a:ahLst/>
            <a:cxnLst>
              <a:cxn ang="0">
                <a:pos x="connsiteX0" y="connsiteY0"/>
              </a:cxn>
              <a:cxn ang="0">
                <a:pos x="connsiteX1" y="connsiteY1"/>
              </a:cxn>
            </a:cxnLst>
            <a:rect l="l" t="t" r="r" b="b"/>
            <a:pathLst>
              <a:path w="1722923" h="123767">
                <a:moveTo>
                  <a:pt x="0" y="105878"/>
                </a:moveTo>
                <a:cubicBezTo>
                  <a:pt x="462013" y="160421"/>
                  <a:pt x="1337913" y="80211"/>
                  <a:pt x="1722923" y="0"/>
                </a:cubicBezTo>
              </a:path>
            </a:pathLst>
          </a:custGeom>
          <a:noFill/>
          <a:ln w="34925">
            <a:solidFill>
              <a:schemeClr val="accent5"/>
            </a:solidFill>
            <a:tailEnd type="triangle"/>
          </a:ln>
        </p:spPr>
        <p:txBody>
          <a:bodyPr rtlCol="0" anchor="ctr"/>
          <a:lstStyle/>
          <a:p>
            <a:pPr algn="ctr"/>
            <a:endParaRPr lang="en-US"/>
          </a:p>
        </p:txBody>
      </p:sp>
      <p:sp>
        <p:nvSpPr>
          <p:cNvPr id="10" name="Freeform 9"/>
          <p:cNvSpPr/>
          <p:nvPr/>
        </p:nvSpPr>
        <p:spPr>
          <a:xfrm>
            <a:off x="3554127" y="4389121"/>
            <a:ext cx="1703672" cy="63493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Lst>
            <a:ahLst/>
            <a:cxnLst>
              <a:cxn ang="0">
                <a:pos x="connsiteX0" y="connsiteY0"/>
              </a:cxn>
              <a:cxn ang="0">
                <a:pos x="connsiteX1" y="connsiteY1"/>
              </a:cxn>
            </a:cxnLst>
            <a:rect l="l" t="t" r="r" b="b"/>
            <a:pathLst>
              <a:path w="1703672" h="634930">
                <a:moveTo>
                  <a:pt x="0" y="0"/>
                </a:moveTo>
                <a:cubicBezTo>
                  <a:pt x="365760" y="247049"/>
                  <a:pt x="1318662" y="705853"/>
                  <a:pt x="1703672" y="625642"/>
                </a:cubicBezTo>
              </a:path>
            </a:pathLst>
          </a:custGeom>
          <a:noFill/>
          <a:ln w="34925">
            <a:solidFill>
              <a:schemeClr val="accent5"/>
            </a:solidFill>
            <a:tailEnd type="triangle"/>
          </a:ln>
        </p:spPr>
        <p:txBody>
          <a:bodyPr rtlCol="0" anchor="ctr"/>
          <a:lstStyle/>
          <a:p>
            <a:pPr algn="ctr"/>
            <a:endParaRPr lang="en-US"/>
          </a:p>
        </p:txBody>
      </p:sp>
      <p:sp>
        <p:nvSpPr>
          <p:cNvPr id="11" name="TextBox 10"/>
          <p:cNvSpPr txBox="1"/>
          <p:nvPr/>
        </p:nvSpPr>
        <p:spPr>
          <a:xfrm rot="20280840">
            <a:off x="3370297" y="2533121"/>
            <a:ext cx="1451038" cy="461665"/>
          </a:xfrm>
          <a:prstGeom prst="rect">
            <a:avLst/>
          </a:prstGeom>
          <a:noFill/>
        </p:spPr>
        <p:txBody>
          <a:bodyPr wrap="none" rtlCol="0">
            <a:spAutoFit/>
          </a:bodyPr>
          <a:lstStyle/>
          <a:p>
            <a:r>
              <a:rPr lang="en-US" sz="2400" b="1" smtClean="0">
                <a:solidFill>
                  <a:schemeClr val="accent5"/>
                </a:solidFill>
                <a:latin typeface="Futura Condensed ExtraBold" charset="0"/>
                <a:ea typeface="Futura Condensed ExtraBold" charset="0"/>
                <a:cs typeface="Futura Condensed ExtraBold" charset="0"/>
              </a:rPr>
              <a:t>mentions</a:t>
            </a:r>
            <a:endParaRPr lang="en-US" sz="2400" b="1">
              <a:solidFill>
                <a:schemeClr val="accent5"/>
              </a:solidFill>
              <a:latin typeface="Futura Condensed ExtraBold" charset="0"/>
              <a:ea typeface="Futura Condensed ExtraBold" charset="0"/>
              <a:cs typeface="Futura Condensed ExtraBold" charset="0"/>
            </a:endParaRPr>
          </a:p>
        </p:txBody>
      </p:sp>
      <p:sp>
        <p:nvSpPr>
          <p:cNvPr id="12" name="TextBox 11"/>
          <p:cNvSpPr txBox="1"/>
          <p:nvPr/>
        </p:nvSpPr>
        <p:spPr>
          <a:xfrm>
            <a:off x="609600" y="972152"/>
            <a:ext cx="1354858" cy="523220"/>
          </a:xfrm>
          <a:prstGeom prst="rect">
            <a:avLst/>
          </a:prstGeom>
          <a:noFill/>
        </p:spPr>
        <p:txBody>
          <a:bodyPr wrap="none" rtlCol="0">
            <a:spAutoFit/>
          </a:bodyPr>
          <a:lstStyle/>
          <a:p>
            <a:r>
              <a:rPr lang="en-US" sz="2800" b="1" smtClean="0">
                <a:solidFill>
                  <a:schemeClr val="tx1">
                    <a:lumMod val="65000"/>
                    <a:lumOff val="35000"/>
                  </a:schemeClr>
                </a:solidFill>
                <a:latin typeface="Futura Condensed ExtraBold" charset="0"/>
                <a:ea typeface="Futura Condensed ExtraBold" charset="0"/>
                <a:cs typeface="Futura Condensed ExtraBold" charset="0"/>
              </a:rPr>
              <a:t>Entities</a:t>
            </a:r>
            <a:endParaRPr lang="en-US" sz="2800" b="1">
              <a:solidFill>
                <a:schemeClr val="tx1">
                  <a:lumMod val="65000"/>
                  <a:lumOff val="35000"/>
                </a:schemeClr>
              </a:solidFill>
              <a:latin typeface="Futura Condensed ExtraBold" charset="0"/>
              <a:ea typeface="Futura Condensed ExtraBold" charset="0"/>
              <a:cs typeface="Futura Condensed ExtraBold" charset="0"/>
            </a:endParaRPr>
          </a:p>
        </p:txBody>
      </p:sp>
      <p:sp>
        <p:nvSpPr>
          <p:cNvPr id="13" name="TextBox 12"/>
          <p:cNvSpPr txBox="1"/>
          <p:nvPr/>
        </p:nvSpPr>
        <p:spPr>
          <a:xfrm>
            <a:off x="3593431" y="3518729"/>
            <a:ext cx="1451038" cy="461665"/>
          </a:xfrm>
          <a:prstGeom prst="rect">
            <a:avLst/>
          </a:prstGeom>
          <a:noFill/>
        </p:spPr>
        <p:txBody>
          <a:bodyPr wrap="none" rtlCol="0">
            <a:spAutoFit/>
          </a:bodyPr>
          <a:lstStyle/>
          <a:p>
            <a:r>
              <a:rPr lang="en-US" sz="2400" b="1" smtClean="0">
                <a:solidFill>
                  <a:schemeClr val="accent5"/>
                </a:solidFill>
                <a:latin typeface="Futura Condensed ExtraBold" charset="0"/>
                <a:ea typeface="Futura Condensed ExtraBold" charset="0"/>
                <a:cs typeface="Futura Condensed ExtraBold" charset="0"/>
              </a:rPr>
              <a:t>mentions</a:t>
            </a:r>
            <a:endParaRPr lang="en-US" sz="2400" b="1">
              <a:solidFill>
                <a:schemeClr val="accent5"/>
              </a:solidFill>
              <a:latin typeface="Futura Condensed ExtraBold" charset="0"/>
              <a:ea typeface="Futura Condensed ExtraBold" charset="0"/>
              <a:cs typeface="Futura Condensed ExtraBold" charset="0"/>
            </a:endParaRPr>
          </a:p>
        </p:txBody>
      </p:sp>
      <p:sp>
        <p:nvSpPr>
          <p:cNvPr id="14" name="TextBox 13"/>
          <p:cNvSpPr txBox="1"/>
          <p:nvPr/>
        </p:nvSpPr>
        <p:spPr>
          <a:xfrm rot="1400360">
            <a:off x="3501989" y="4793218"/>
            <a:ext cx="1451038" cy="461665"/>
          </a:xfrm>
          <a:prstGeom prst="rect">
            <a:avLst/>
          </a:prstGeom>
          <a:noFill/>
        </p:spPr>
        <p:txBody>
          <a:bodyPr wrap="none" rtlCol="0">
            <a:spAutoFit/>
          </a:bodyPr>
          <a:lstStyle/>
          <a:p>
            <a:r>
              <a:rPr lang="en-US" sz="2400" b="1" smtClean="0">
                <a:solidFill>
                  <a:schemeClr val="accent5"/>
                </a:solidFill>
                <a:latin typeface="Futura Condensed ExtraBold" charset="0"/>
                <a:ea typeface="Futura Condensed ExtraBold" charset="0"/>
                <a:cs typeface="Futura Condensed ExtraBold" charset="0"/>
              </a:rPr>
              <a:t>mentions</a:t>
            </a:r>
            <a:endParaRPr lang="en-US" sz="2400" b="1">
              <a:solidFill>
                <a:schemeClr val="accent5"/>
              </a:solidFill>
              <a:latin typeface="Futura Condensed ExtraBold" charset="0"/>
              <a:ea typeface="Futura Condensed ExtraBold" charset="0"/>
              <a:cs typeface="Futura Condensed ExtraBold" charset="0"/>
            </a:endParaRPr>
          </a:p>
        </p:txBody>
      </p:sp>
      <p:sp>
        <p:nvSpPr>
          <p:cNvPr id="4" name="TextBox 3"/>
          <p:cNvSpPr txBox="1"/>
          <p:nvPr/>
        </p:nvSpPr>
        <p:spPr>
          <a:xfrm>
            <a:off x="9150579" y="6150819"/>
            <a:ext cx="2644763" cy="523220"/>
          </a:xfrm>
          <a:prstGeom prst="rect">
            <a:avLst/>
          </a:prstGeom>
          <a:noFill/>
        </p:spPr>
        <p:txBody>
          <a:bodyPr wrap="none" rtlCol="0">
            <a:spAutoFit/>
          </a:bodyPr>
          <a:lstStyle/>
          <a:p>
            <a:r>
              <a:rPr lang="en-US" sz="2800" b="1" smtClean="0">
                <a:latin typeface="Futura Condensed ExtraBold" charset="0"/>
                <a:ea typeface="Futura Condensed ExtraBold" charset="0"/>
                <a:cs typeface="Futura Condensed ExtraBold" charset="0"/>
              </a:rPr>
              <a:t>Easiest to build</a:t>
            </a:r>
          </a:p>
        </p:txBody>
      </p:sp>
      <p:sp>
        <p:nvSpPr>
          <p:cNvPr id="15" name="Footer Placeholder 14"/>
          <p:cNvSpPr>
            <a:spLocks noGrp="1"/>
          </p:cNvSpPr>
          <p:nvPr>
            <p:ph type="ftr" sz="quarter" idx="11"/>
          </p:nvPr>
        </p:nvSpPr>
        <p:spPr/>
        <p:txBody>
          <a:bodyPr/>
          <a:lstStyle/>
          <a:p>
            <a:r>
              <a:rPr lang="en-US" smtClean="0"/>
              <a:t>Kejriwal, Szekely</a:t>
            </a:r>
            <a:endParaRPr lang="en-US"/>
          </a:p>
        </p:txBody>
      </p:sp>
      <p:sp>
        <p:nvSpPr>
          <p:cNvPr id="16" name="Slide Number Placeholder 15"/>
          <p:cNvSpPr>
            <a:spLocks noGrp="1"/>
          </p:cNvSpPr>
          <p:nvPr>
            <p:ph type="sldNum" sz="quarter" idx="12"/>
          </p:nvPr>
        </p:nvSpPr>
        <p:spPr/>
        <p:txBody>
          <a:bodyPr/>
          <a:lstStyle/>
          <a:p>
            <a:fld id="{07185052-16E8-7E4B-9E32-0EAF7D224DD4}" type="slidenum">
              <a:rPr lang="en-US" smtClean="0"/>
              <a:t>21</a:t>
            </a:fld>
            <a:endParaRPr lang="en-US"/>
          </a:p>
        </p:txBody>
      </p:sp>
    </p:spTree>
    <p:extLst>
      <p:ext uri="{BB962C8B-B14F-4D97-AF65-F5344CB8AC3E}">
        <p14:creationId xmlns:p14="http://schemas.microsoft.com/office/powerpoint/2010/main" val="58546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
            <a:ext cx="11582400" cy="1078025"/>
          </a:xfrm>
        </p:spPr>
        <p:txBody>
          <a:bodyPr/>
          <a:lstStyle/>
          <a:p>
            <a:r>
              <a:rPr lang="en-US" dirty="0" smtClean="0"/>
              <a:t>Simple, But Useful KG</a:t>
            </a:r>
            <a:endParaRPr lang="en-US" dirty="0"/>
          </a:p>
        </p:txBody>
      </p:sp>
      <p:sp>
        <p:nvSpPr>
          <p:cNvPr id="3" name="Folded Corner 2"/>
          <p:cNvSpPr/>
          <p:nvPr/>
        </p:nvSpPr>
        <p:spPr>
          <a:xfrm>
            <a:off x="1881736" y="4146243"/>
            <a:ext cx="577516" cy="673768"/>
          </a:xfrm>
          <a:prstGeom prst="foldedCorner">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smtClean="0">
              <a:solidFill>
                <a:schemeClr val="bg1"/>
              </a:solidFill>
              <a:latin typeface="Futura Medium" charset="0"/>
              <a:ea typeface="Futura Medium" charset="0"/>
              <a:cs typeface="Futura Medium" charset="0"/>
            </a:endParaRPr>
          </a:p>
        </p:txBody>
      </p:sp>
      <p:sp>
        <p:nvSpPr>
          <p:cNvPr id="5" name="Oval 4"/>
          <p:cNvSpPr/>
          <p:nvPr/>
        </p:nvSpPr>
        <p:spPr>
          <a:xfrm>
            <a:off x="5207267" y="2415940"/>
            <a:ext cx="1193533"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mtClean="0">
                <a:solidFill>
                  <a:schemeClr val="bg1"/>
                </a:solidFill>
                <a:latin typeface="Futura Medium" charset="0"/>
                <a:ea typeface="Futura Medium" charset="0"/>
                <a:cs typeface="Futura Medium" charset="0"/>
              </a:rPr>
              <a:t>LGYV</a:t>
            </a:r>
          </a:p>
        </p:txBody>
      </p:sp>
      <p:sp>
        <p:nvSpPr>
          <p:cNvPr id="6" name="Oval 5"/>
          <p:cNvSpPr/>
          <p:nvPr/>
        </p:nvSpPr>
        <p:spPr>
          <a:xfrm>
            <a:off x="5207267" y="4090735"/>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Legacy Ventures International </a:t>
            </a:r>
            <a:r>
              <a:rPr lang="en-US" sz="2000" dirty="0" err="1" smtClean="0">
                <a:solidFill>
                  <a:schemeClr val="bg1"/>
                </a:solidFill>
                <a:latin typeface="Futura Medium" charset="0"/>
                <a:ea typeface="Futura Medium" charset="0"/>
                <a:cs typeface="Futura Medium" charset="0"/>
              </a:rPr>
              <a:t>Inc</a:t>
            </a:r>
            <a:endParaRPr lang="en-US" sz="2000" dirty="0" smtClean="0">
              <a:solidFill>
                <a:schemeClr val="bg1"/>
              </a:solidFill>
              <a:latin typeface="Futura Medium" charset="0"/>
              <a:ea typeface="Futura Medium" charset="0"/>
              <a:cs typeface="Futura Medium" charset="0"/>
            </a:endParaRPr>
          </a:p>
        </p:txBody>
      </p:sp>
      <p:sp>
        <p:nvSpPr>
          <p:cNvPr id="7" name="Oval 6"/>
          <p:cNvSpPr/>
          <p:nvPr/>
        </p:nvSpPr>
        <p:spPr>
          <a:xfrm>
            <a:off x="5159140" y="5553777"/>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Damn Good Penny Stocks</a:t>
            </a:r>
          </a:p>
        </p:txBody>
      </p:sp>
      <p:sp>
        <p:nvSpPr>
          <p:cNvPr id="8" name="Freeform 7"/>
          <p:cNvSpPr/>
          <p:nvPr/>
        </p:nvSpPr>
        <p:spPr>
          <a:xfrm>
            <a:off x="2627698" y="2740196"/>
            <a:ext cx="2447222" cy="135054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Lst>
            <a:ahLst/>
            <a:cxnLst>
              <a:cxn ang="0">
                <a:pos x="connsiteX0" y="connsiteY0"/>
              </a:cxn>
              <a:cxn ang="0">
                <a:pos x="connsiteX1" y="connsiteY1"/>
              </a:cxn>
            </a:cxnLst>
            <a:rect l="l" t="t" r="r" b="b"/>
            <a:pathLst>
              <a:path w="1665171" h="847023">
                <a:moveTo>
                  <a:pt x="0" y="847023"/>
                </a:moveTo>
                <a:cubicBezTo>
                  <a:pt x="134754" y="449179"/>
                  <a:pt x="1280161" y="80211"/>
                  <a:pt x="1665171" y="0"/>
                </a:cubicBezTo>
              </a:path>
            </a:pathLst>
          </a:custGeom>
          <a:noFill/>
          <a:ln w="34925">
            <a:solidFill>
              <a:schemeClr val="accent5"/>
            </a:solidFill>
            <a:tailEnd type="triangle"/>
          </a:ln>
        </p:spPr>
        <p:txBody>
          <a:bodyPr rtlCol="0" anchor="ctr"/>
          <a:lstStyle/>
          <a:p>
            <a:pPr algn="ctr"/>
            <a:endParaRPr lang="en-US"/>
          </a:p>
        </p:txBody>
      </p:sp>
      <p:sp>
        <p:nvSpPr>
          <p:cNvPr id="9" name="Freeform 8"/>
          <p:cNvSpPr/>
          <p:nvPr/>
        </p:nvSpPr>
        <p:spPr>
          <a:xfrm>
            <a:off x="2646949" y="4389709"/>
            <a:ext cx="2447222" cy="122296"/>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49621"/>
              <a:gd name="connsiteX1" fmla="*/ 1665171 w 1665171"/>
              <a:gd name="connsiteY1" fmla="*/ 0 h 849621"/>
              <a:gd name="connsiteX0" fmla="*/ 0 w 1722923"/>
              <a:gd name="connsiteY0" fmla="*/ 105878 h 123767"/>
              <a:gd name="connsiteX1" fmla="*/ 1722923 w 1722923"/>
              <a:gd name="connsiteY1" fmla="*/ 0 h 123767"/>
            </a:gdLst>
            <a:ahLst/>
            <a:cxnLst>
              <a:cxn ang="0">
                <a:pos x="connsiteX0" y="connsiteY0"/>
              </a:cxn>
              <a:cxn ang="0">
                <a:pos x="connsiteX1" y="connsiteY1"/>
              </a:cxn>
            </a:cxnLst>
            <a:rect l="l" t="t" r="r" b="b"/>
            <a:pathLst>
              <a:path w="1722923" h="123767">
                <a:moveTo>
                  <a:pt x="0" y="105878"/>
                </a:moveTo>
                <a:cubicBezTo>
                  <a:pt x="462013" y="160421"/>
                  <a:pt x="1337913" y="80211"/>
                  <a:pt x="1722923" y="0"/>
                </a:cubicBezTo>
              </a:path>
            </a:pathLst>
          </a:custGeom>
          <a:noFill/>
          <a:ln w="34925">
            <a:solidFill>
              <a:schemeClr val="accent5"/>
            </a:solidFill>
            <a:tailEnd type="triangle"/>
          </a:ln>
        </p:spPr>
        <p:txBody>
          <a:bodyPr rtlCol="0" anchor="ctr"/>
          <a:lstStyle/>
          <a:p>
            <a:pPr algn="ctr"/>
            <a:endParaRPr lang="en-US"/>
          </a:p>
        </p:txBody>
      </p:sp>
      <p:sp>
        <p:nvSpPr>
          <p:cNvPr id="10" name="Freeform 9"/>
          <p:cNvSpPr/>
          <p:nvPr/>
        </p:nvSpPr>
        <p:spPr>
          <a:xfrm>
            <a:off x="2627698" y="4820010"/>
            <a:ext cx="2447222" cy="1070313"/>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Lst>
            <a:ahLst/>
            <a:cxnLst>
              <a:cxn ang="0">
                <a:pos x="connsiteX0" y="connsiteY0"/>
              </a:cxn>
              <a:cxn ang="0">
                <a:pos x="connsiteX1" y="connsiteY1"/>
              </a:cxn>
            </a:cxnLst>
            <a:rect l="l" t="t" r="r" b="b"/>
            <a:pathLst>
              <a:path w="1703672" h="634930">
                <a:moveTo>
                  <a:pt x="0" y="0"/>
                </a:moveTo>
                <a:cubicBezTo>
                  <a:pt x="365760" y="247049"/>
                  <a:pt x="1318662" y="705853"/>
                  <a:pt x="1703672" y="625642"/>
                </a:cubicBezTo>
              </a:path>
            </a:pathLst>
          </a:custGeom>
          <a:noFill/>
          <a:ln w="34925">
            <a:solidFill>
              <a:schemeClr val="accent5"/>
            </a:solidFill>
            <a:tailEnd type="triangle"/>
          </a:ln>
        </p:spPr>
        <p:txBody>
          <a:bodyPr rtlCol="0" anchor="ctr"/>
          <a:lstStyle/>
          <a:p>
            <a:pPr algn="ctr"/>
            <a:endParaRPr lang="en-US"/>
          </a:p>
        </p:txBody>
      </p:sp>
      <p:sp>
        <p:nvSpPr>
          <p:cNvPr id="11" name="TextBox 10"/>
          <p:cNvSpPr txBox="1"/>
          <p:nvPr/>
        </p:nvSpPr>
        <p:spPr>
          <a:xfrm rot="20228005">
            <a:off x="2649636" y="2651760"/>
            <a:ext cx="1724446" cy="461665"/>
          </a:xfrm>
          <a:prstGeom prst="rect">
            <a:avLst/>
          </a:prstGeom>
          <a:noFill/>
        </p:spPr>
        <p:txBody>
          <a:bodyPr wrap="none" rtlCol="0">
            <a:spAutoFit/>
          </a:bodyPr>
          <a:lstStyle/>
          <a:p>
            <a:r>
              <a:rPr lang="en-US" sz="2400" b="1" smtClean="0">
                <a:solidFill>
                  <a:schemeClr val="accent5"/>
                </a:solidFill>
                <a:latin typeface="Futura Condensed ExtraBold" charset="0"/>
                <a:ea typeface="Futura Condensed ExtraBold" charset="0"/>
                <a:cs typeface="Futura Condensed ExtraBold" charset="0"/>
              </a:rPr>
              <a:t>stock-ticker</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2" name="TextBox 11"/>
          <p:cNvSpPr txBox="1"/>
          <p:nvPr/>
        </p:nvSpPr>
        <p:spPr>
          <a:xfrm>
            <a:off x="609600" y="972152"/>
            <a:ext cx="3447034" cy="523220"/>
          </a:xfrm>
          <a:prstGeom prst="rect">
            <a:avLst/>
          </a:prstGeom>
          <a:noFill/>
        </p:spPr>
        <p:txBody>
          <a:bodyPr wrap="none" rtlCol="0">
            <a:spAutoFit/>
          </a:bodyPr>
          <a:lstStyle/>
          <a:p>
            <a:r>
              <a:rPr lang="en-US" sz="2800" b="1" dirty="0" smtClean="0">
                <a:solidFill>
                  <a:schemeClr val="tx1">
                    <a:lumMod val="65000"/>
                    <a:lumOff val="35000"/>
                  </a:schemeClr>
                </a:solidFill>
                <a:latin typeface="Futura Condensed ExtraBold" charset="0"/>
                <a:ea typeface="Futura Condensed ExtraBold" charset="0"/>
                <a:cs typeface="Futura Condensed ExtraBold" charset="0"/>
              </a:rPr>
              <a:t>Entities + properties</a:t>
            </a:r>
            <a:endParaRPr lang="en-US" sz="2800" b="1" dirty="0">
              <a:solidFill>
                <a:schemeClr val="tx1">
                  <a:lumMod val="65000"/>
                  <a:lumOff val="35000"/>
                </a:schemeClr>
              </a:solidFill>
              <a:latin typeface="Futura Condensed ExtraBold" charset="0"/>
              <a:ea typeface="Futura Condensed ExtraBold" charset="0"/>
              <a:cs typeface="Futura Condensed ExtraBold" charset="0"/>
            </a:endParaRPr>
          </a:p>
        </p:txBody>
      </p:sp>
      <p:sp>
        <p:nvSpPr>
          <p:cNvPr id="13" name="TextBox 12"/>
          <p:cNvSpPr txBox="1"/>
          <p:nvPr/>
        </p:nvSpPr>
        <p:spPr>
          <a:xfrm>
            <a:off x="3208942" y="3937076"/>
            <a:ext cx="1390124" cy="461665"/>
          </a:xfrm>
          <a:prstGeom prst="rect">
            <a:avLst/>
          </a:prstGeom>
          <a:noFill/>
        </p:spPr>
        <p:txBody>
          <a:bodyPr wrap="none" rtlCol="0">
            <a:spAutoFit/>
          </a:bodyPr>
          <a:lstStyle/>
          <a:p>
            <a:r>
              <a:rPr lang="en-US" sz="2400" b="1" dirty="0" smtClean="0">
                <a:solidFill>
                  <a:schemeClr val="accent5"/>
                </a:solidFill>
                <a:latin typeface="Futura Condensed ExtraBold" charset="0"/>
                <a:ea typeface="Futura Condensed ExtraBold" charset="0"/>
                <a:cs typeface="Futura Condensed ExtraBold" charset="0"/>
              </a:rPr>
              <a:t>company</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4" name="TextBox 13"/>
          <p:cNvSpPr txBox="1"/>
          <p:nvPr/>
        </p:nvSpPr>
        <p:spPr>
          <a:xfrm rot="1605448">
            <a:off x="2778068" y="5546925"/>
            <a:ext cx="1467581" cy="461665"/>
          </a:xfrm>
          <a:prstGeom prst="rect">
            <a:avLst/>
          </a:prstGeom>
          <a:noFill/>
        </p:spPr>
        <p:txBody>
          <a:bodyPr wrap="none" rtlCol="0">
            <a:spAutoFit/>
          </a:bodyPr>
          <a:lstStyle/>
          <a:p>
            <a:r>
              <a:rPr lang="en-US" sz="2400" b="1" dirty="0" smtClean="0">
                <a:solidFill>
                  <a:schemeClr val="accent5"/>
                </a:solidFill>
                <a:latin typeface="Futura Condensed ExtraBold" charset="0"/>
                <a:ea typeface="Futura Condensed ExtraBold" charset="0"/>
                <a:cs typeface="Futura Condensed ExtraBold" charset="0"/>
              </a:rPr>
              <a:t>promoter</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5" name="TextBox 14"/>
          <p:cNvSpPr txBox="1"/>
          <p:nvPr/>
        </p:nvSpPr>
        <p:spPr>
          <a:xfrm>
            <a:off x="9150579" y="6150819"/>
            <a:ext cx="2709588" cy="523220"/>
          </a:xfrm>
          <a:prstGeom prst="rect">
            <a:avLst/>
          </a:prstGeom>
          <a:noFill/>
        </p:spPr>
        <p:txBody>
          <a:bodyPr wrap="none" rtlCol="0">
            <a:spAutoFit/>
          </a:bodyPr>
          <a:lstStyle/>
          <a:p>
            <a:r>
              <a:rPr lang="en-US" sz="2800" b="1" dirty="0" smtClean="0">
                <a:latin typeface="Futura Condensed ExtraBold" charset="0"/>
                <a:ea typeface="Futura Condensed ExtraBold" charset="0"/>
                <a:cs typeface="Futura Condensed ExtraBold" charset="0"/>
              </a:rPr>
              <a:t>“Easy” to build</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16" name="Slide Number Placeholder 15"/>
          <p:cNvSpPr>
            <a:spLocks noGrp="1"/>
          </p:cNvSpPr>
          <p:nvPr>
            <p:ph type="sldNum" sz="quarter" idx="12"/>
          </p:nvPr>
        </p:nvSpPr>
        <p:spPr/>
        <p:txBody>
          <a:bodyPr/>
          <a:lstStyle/>
          <a:p>
            <a:fld id="{07185052-16E8-7E4B-9E32-0EAF7D224DD4}" type="slidenum">
              <a:rPr lang="en-US" smtClean="0"/>
              <a:t>22</a:t>
            </a:fld>
            <a:endParaRPr lang="en-US"/>
          </a:p>
        </p:txBody>
      </p:sp>
    </p:spTree>
    <p:extLst>
      <p:ext uri="{BB962C8B-B14F-4D97-AF65-F5344CB8AC3E}">
        <p14:creationId xmlns:p14="http://schemas.microsoft.com/office/powerpoint/2010/main" val="19628930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
            <a:ext cx="11582400" cy="1078025"/>
          </a:xfrm>
        </p:spPr>
        <p:txBody>
          <a:bodyPr/>
          <a:lstStyle/>
          <a:p>
            <a:r>
              <a:rPr lang="en-US" dirty="0" smtClean="0"/>
              <a:t>Semantic Web KG (RDF/OWL)</a:t>
            </a:r>
            <a:endParaRPr lang="en-US" dirty="0"/>
          </a:p>
        </p:txBody>
      </p:sp>
      <p:sp>
        <p:nvSpPr>
          <p:cNvPr id="5" name="Oval 4"/>
          <p:cNvSpPr/>
          <p:nvPr/>
        </p:nvSpPr>
        <p:spPr>
          <a:xfrm>
            <a:off x="9581949" y="2177103"/>
            <a:ext cx="1193533"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mtClean="0">
                <a:solidFill>
                  <a:schemeClr val="bg1"/>
                </a:solidFill>
                <a:latin typeface="Futura Medium" charset="0"/>
                <a:ea typeface="Futura Medium" charset="0"/>
                <a:cs typeface="Futura Medium" charset="0"/>
              </a:rPr>
              <a:t>LGYV</a:t>
            </a:r>
          </a:p>
        </p:txBody>
      </p:sp>
      <p:sp>
        <p:nvSpPr>
          <p:cNvPr id="6" name="Oval 5"/>
          <p:cNvSpPr/>
          <p:nvPr/>
        </p:nvSpPr>
        <p:spPr>
          <a:xfrm>
            <a:off x="4750067" y="3922744"/>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Legacy Ventures International </a:t>
            </a:r>
            <a:r>
              <a:rPr lang="en-US" sz="2000" dirty="0" err="1" smtClean="0">
                <a:solidFill>
                  <a:schemeClr val="bg1"/>
                </a:solidFill>
                <a:latin typeface="Futura Medium" charset="0"/>
                <a:ea typeface="Futura Medium" charset="0"/>
                <a:cs typeface="Futura Medium" charset="0"/>
              </a:rPr>
              <a:t>Inc</a:t>
            </a:r>
            <a:endParaRPr lang="en-US" sz="2000" dirty="0" smtClean="0">
              <a:solidFill>
                <a:schemeClr val="bg1"/>
              </a:solidFill>
              <a:latin typeface="Futura Medium" charset="0"/>
              <a:ea typeface="Futura Medium" charset="0"/>
              <a:cs typeface="Futura Medium" charset="0"/>
            </a:endParaRPr>
          </a:p>
        </p:txBody>
      </p:sp>
      <p:sp>
        <p:nvSpPr>
          <p:cNvPr id="7" name="Oval 6"/>
          <p:cNvSpPr/>
          <p:nvPr/>
        </p:nvSpPr>
        <p:spPr>
          <a:xfrm>
            <a:off x="1333098" y="5227800"/>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Damn Good Penny Stocks</a:t>
            </a:r>
          </a:p>
        </p:txBody>
      </p:sp>
      <p:sp>
        <p:nvSpPr>
          <p:cNvPr id="8" name="Freeform 7"/>
          <p:cNvSpPr/>
          <p:nvPr/>
        </p:nvSpPr>
        <p:spPr>
          <a:xfrm>
            <a:off x="7002380" y="2501359"/>
            <a:ext cx="2447222" cy="135054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Lst>
            <a:ahLst/>
            <a:cxnLst>
              <a:cxn ang="0">
                <a:pos x="connsiteX0" y="connsiteY0"/>
              </a:cxn>
              <a:cxn ang="0">
                <a:pos x="connsiteX1" y="connsiteY1"/>
              </a:cxn>
            </a:cxnLst>
            <a:rect l="l" t="t" r="r" b="b"/>
            <a:pathLst>
              <a:path w="1665171" h="847023">
                <a:moveTo>
                  <a:pt x="0" y="847023"/>
                </a:moveTo>
                <a:cubicBezTo>
                  <a:pt x="134754" y="449179"/>
                  <a:pt x="1280161" y="80211"/>
                  <a:pt x="1665171" y="0"/>
                </a:cubicBezTo>
              </a:path>
            </a:pathLst>
          </a:custGeom>
          <a:noFill/>
          <a:ln w="34925">
            <a:solidFill>
              <a:schemeClr val="accent5"/>
            </a:solidFill>
            <a:tailEnd type="triangle"/>
          </a:ln>
        </p:spPr>
        <p:txBody>
          <a:bodyPr rtlCol="0" anchor="ctr"/>
          <a:lstStyle/>
          <a:p>
            <a:pPr algn="ctr"/>
            <a:endParaRPr lang="en-US"/>
          </a:p>
        </p:txBody>
      </p:sp>
      <p:sp>
        <p:nvSpPr>
          <p:cNvPr id="10" name="Freeform 9"/>
          <p:cNvSpPr/>
          <p:nvPr/>
        </p:nvSpPr>
        <p:spPr>
          <a:xfrm flipH="1">
            <a:off x="4884819" y="4735630"/>
            <a:ext cx="1289785" cy="819429"/>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Lst>
            <a:ahLst/>
            <a:cxnLst>
              <a:cxn ang="0">
                <a:pos x="connsiteX0" y="connsiteY0"/>
              </a:cxn>
              <a:cxn ang="0">
                <a:pos x="connsiteX1" y="connsiteY1"/>
              </a:cxn>
            </a:cxnLst>
            <a:rect l="l" t="t" r="r" b="b"/>
            <a:pathLst>
              <a:path w="1703672" h="634930">
                <a:moveTo>
                  <a:pt x="0" y="0"/>
                </a:moveTo>
                <a:cubicBezTo>
                  <a:pt x="365760" y="247049"/>
                  <a:pt x="1318662" y="705853"/>
                  <a:pt x="1703672" y="625642"/>
                </a:cubicBezTo>
              </a:path>
            </a:pathLst>
          </a:custGeom>
          <a:noFill/>
          <a:ln w="34925">
            <a:solidFill>
              <a:schemeClr val="accent5"/>
            </a:solidFill>
            <a:tailEnd type="triangle"/>
          </a:ln>
        </p:spPr>
        <p:txBody>
          <a:bodyPr rtlCol="0" anchor="ctr"/>
          <a:lstStyle/>
          <a:p>
            <a:pPr algn="ctr"/>
            <a:endParaRPr lang="en-US"/>
          </a:p>
        </p:txBody>
      </p:sp>
      <p:sp>
        <p:nvSpPr>
          <p:cNvPr id="11" name="TextBox 10"/>
          <p:cNvSpPr txBox="1"/>
          <p:nvPr/>
        </p:nvSpPr>
        <p:spPr>
          <a:xfrm>
            <a:off x="6736601" y="2342991"/>
            <a:ext cx="1724446" cy="461665"/>
          </a:xfrm>
          <a:prstGeom prst="rect">
            <a:avLst/>
          </a:prstGeom>
          <a:noFill/>
        </p:spPr>
        <p:txBody>
          <a:bodyPr wrap="none" rtlCol="0">
            <a:spAutoFit/>
          </a:bodyPr>
          <a:lstStyle/>
          <a:p>
            <a:r>
              <a:rPr lang="en-US" sz="2400" b="1" smtClean="0">
                <a:solidFill>
                  <a:schemeClr val="accent5"/>
                </a:solidFill>
                <a:latin typeface="Futura Condensed ExtraBold" charset="0"/>
                <a:ea typeface="Futura Condensed ExtraBold" charset="0"/>
                <a:cs typeface="Futura Condensed ExtraBold" charset="0"/>
              </a:rPr>
              <a:t>stock-ticker</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2" name="TextBox 11"/>
          <p:cNvSpPr txBox="1"/>
          <p:nvPr/>
        </p:nvSpPr>
        <p:spPr>
          <a:xfrm>
            <a:off x="609600" y="972152"/>
            <a:ext cx="4982711" cy="523220"/>
          </a:xfrm>
          <a:prstGeom prst="rect">
            <a:avLst/>
          </a:prstGeom>
          <a:noFill/>
        </p:spPr>
        <p:txBody>
          <a:bodyPr wrap="none" rtlCol="0">
            <a:spAutoFit/>
          </a:bodyPr>
          <a:lstStyle/>
          <a:p>
            <a:r>
              <a:rPr lang="en-US" sz="2800" b="1" dirty="0" smtClean="0">
                <a:solidFill>
                  <a:schemeClr val="tx1">
                    <a:lumMod val="65000"/>
                    <a:lumOff val="35000"/>
                  </a:schemeClr>
                </a:solidFill>
                <a:latin typeface="Futura Condensed ExtraBold" charset="0"/>
                <a:ea typeface="Futura Condensed ExtraBold" charset="0"/>
                <a:cs typeface="Futura Condensed ExtraBold" charset="0"/>
              </a:rPr>
              <a:t>Entities + properties + classes</a:t>
            </a:r>
            <a:endParaRPr lang="en-US" sz="2800" b="1" dirty="0">
              <a:solidFill>
                <a:schemeClr val="tx1">
                  <a:lumMod val="65000"/>
                  <a:lumOff val="35000"/>
                </a:schemeClr>
              </a:solidFill>
              <a:latin typeface="Futura Condensed ExtraBold" charset="0"/>
              <a:ea typeface="Futura Condensed ExtraBold" charset="0"/>
              <a:cs typeface="Futura Condensed ExtraBold" charset="0"/>
            </a:endParaRPr>
          </a:p>
        </p:txBody>
      </p:sp>
      <p:sp>
        <p:nvSpPr>
          <p:cNvPr id="14" name="TextBox 13"/>
          <p:cNvSpPr txBox="1"/>
          <p:nvPr/>
        </p:nvSpPr>
        <p:spPr>
          <a:xfrm>
            <a:off x="5896932" y="4996967"/>
            <a:ext cx="1467581" cy="461665"/>
          </a:xfrm>
          <a:prstGeom prst="rect">
            <a:avLst/>
          </a:prstGeom>
          <a:noFill/>
        </p:spPr>
        <p:txBody>
          <a:bodyPr wrap="none" rtlCol="0">
            <a:spAutoFit/>
          </a:bodyPr>
          <a:lstStyle/>
          <a:p>
            <a:r>
              <a:rPr lang="en-US" sz="2400" b="1" dirty="0" smtClean="0">
                <a:solidFill>
                  <a:schemeClr val="accent5"/>
                </a:solidFill>
                <a:latin typeface="Futura Condensed ExtraBold" charset="0"/>
                <a:ea typeface="Futura Condensed ExtraBold" charset="0"/>
                <a:cs typeface="Futura Condensed ExtraBold" charset="0"/>
              </a:rPr>
              <a:t>promoter</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5" name="Oval 14"/>
          <p:cNvSpPr/>
          <p:nvPr/>
        </p:nvSpPr>
        <p:spPr>
          <a:xfrm>
            <a:off x="1669982" y="2504362"/>
            <a:ext cx="200205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mtClean="0">
                <a:solidFill>
                  <a:schemeClr val="bg1"/>
                </a:solidFill>
                <a:latin typeface="Futura Medium" charset="0"/>
                <a:ea typeface="Futura Medium" charset="0"/>
                <a:cs typeface="Futura Medium" charset="0"/>
              </a:rPr>
              <a:t>Company</a:t>
            </a:r>
            <a:endParaRPr lang="en-US" sz="2000" dirty="0" smtClean="0">
              <a:solidFill>
                <a:schemeClr val="bg1"/>
              </a:solidFill>
              <a:latin typeface="Futura Medium" charset="0"/>
              <a:ea typeface="Futura Medium" charset="0"/>
              <a:cs typeface="Futura Medium" charset="0"/>
            </a:endParaRPr>
          </a:p>
        </p:txBody>
      </p:sp>
      <p:sp>
        <p:nvSpPr>
          <p:cNvPr id="16" name="Freeform 15"/>
          <p:cNvSpPr/>
          <p:nvPr/>
        </p:nvSpPr>
        <p:spPr>
          <a:xfrm flipH="1" flipV="1">
            <a:off x="3373651" y="3171667"/>
            <a:ext cx="1318663" cy="947946"/>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0 w 1703672"/>
              <a:gd name="connsiteY0" fmla="*/ 0 h 625642"/>
              <a:gd name="connsiteX1" fmla="*/ 1703672 w 1703672"/>
              <a:gd name="connsiteY1" fmla="*/ 625642 h 625642"/>
              <a:gd name="connsiteX0" fmla="*/ 0 w 1632189"/>
              <a:gd name="connsiteY0" fmla="*/ 0 h 688566"/>
              <a:gd name="connsiteX1" fmla="*/ 1632189 w 1632189"/>
              <a:gd name="connsiteY1" fmla="*/ 688566 h 688566"/>
            </a:gdLst>
            <a:ahLst/>
            <a:cxnLst>
              <a:cxn ang="0">
                <a:pos x="connsiteX0" y="connsiteY0"/>
              </a:cxn>
              <a:cxn ang="0">
                <a:pos x="connsiteX1" y="connsiteY1"/>
              </a:cxn>
            </a:cxnLst>
            <a:rect l="l" t="t" r="r" b="b"/>
            <a:pathLst>
              <a:path w="1632189" h="688566">
                <a:moveTo>
                  <a:pt x="0" y="0"/>
                </a:moveTo>
                <a:cubicBezTo>
                  <a:pt x="365760" y="247049"/>
                  <a:pt x="1306747" y="405215"/>
                  <a:pt x="1632189" y="688566"/>
                </a:cubicBezTo>
              </a:path>
            </a:pathLst>
          </a:custGeom>
          <a:noFill/>
          <a:ln w="34925">
            <a:solidFill>
              <a:schemeClr val="accent5"/>
            </a:solidFill>
            <a:prstDash val="sysDot"/>
            <a:tailEnd type="triangle"/>
          </a:ln>
        </p:spPr>
        <p:txBody>
          <a:bodyPr rtlCol="0" anchor="ctr"/>
          <a:lstStyle/>
          <a:p>
            <a:pPr algn="ctr"/>
            <a:endParaRPr lang="en-US"/>
          </a:p>
        </p:txBody>
      </p:sp>
      <p:sp>
        <p:nvSpPr>
          <p:cNvPr id="17" name="Freeform 16"/>
          <p:cNvSpPr/>
          <p:nvPr/>
        </p:nvSpPr>
        <p:spPr>
          <a:xfrm flipH="1" flipV="1">
            <a:off x="2699884" y="3291841"/>
            <a:ext cx="192505" cy="182880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0 w 1703672"/>
              <a:gd name="connsiteY0" fmla="*/ 0 h 625642"/>
              <a:gd name="connsiteX1" fmla="*/ 1703672 w 1703672"/>
              <a:gd name="connsiteY1" fmla="*/ 625642 h 625642"/>
              <a:gd name="connsiteX0" fmla="*/ 0 w 1632189"/>
              <a:gd name="connsiteY0" fmla="*/ 0 h 688566"/>
              <a:gd name="connsiteX1" fmla="*/ 1632189 w 1632189"/>
              <a:gd name="connsiteY1" fmla="*/ 688566 h 688566"/>
            </a:gdLst>
            <a:ahLst/>
            <a:cxnLst>
              <a:cxn ang="0">
                <a:pos x="connsiteX0" y="connsiteY0"/>
              </a:cxn>
              <a:cxn ang="0">
                <a:pos x="connsiteX1" y="connsiteY1"/>
              </a:cxn>
            </a:cxnLst>
            <a:rect l="l" t="t" r="r" b="b"/>
            <a:pathLst>
              <a:path w="1632189" h="688566">
                <a:moveTo>
                  <a:pt x="0" y="0"/>
                </a:moveTo>
                <a:cubicBezTo>
                  <a:pt x="365760" y="247049"/>
                  <a:pt x="1306747" y="405215"/>
                  <a:pt x="1632189" y="688566"/>
                </a:cubicBezTo>
              </a:path>
            </a:pathLst>
          </a:custGeom>
          <a:noFill/>
          <a:ln w="34925">
            <a:solidFill>
              <a:schemeClr val="accent5"/>
            </a:solidFill>
            <a:prstDash val="sysDot"/>
            <a:tailEnd type="triangle"/>
          </a:ln>
        </p:spPr>
        <p:txBody>
          <a:bodyPr rtlCol="0" anchor="ctr"/>
          <a:lstStyle/>
          <a:p>
            <a:pPr algn="ctr"/>
            <a:endParaRPr lang="en-US"/>
          </a:p>
        </p:txBody>
      </p:sp>
      <p:sp>
        <p:nvSpPr>
          <p:cNvPr id="18" name="TextBox 17"/>
          <p:cNvSpPr txBox="1"/>
          <p:nvPr/>
        </p:nvSpPr>
        <p:spPr>
          <a:xfrm>
            <a:off x="1982976" y="4019170"/>
            <a:ext cx="659155" cy="461665"/>
          </a:xfrm>
          <a:prstGeom prst="rect">
            <a:avLst/>
          </a:prstGeom>
          <a:noFill/>
        </p:spPr>
        <p:txBody>
          <a:bodyPr wrap="none" rtlCol="0">
            <a:spAutoFit/>
          </a:bodyPr>
          <a:lstStyle/>
          <a:p>
            <a:r>
              <a:rPr lang="en-US" sz="2400" b="1" smtClean="0">
                <a:solidFill>
                  <a:schemeClr val="accent5"/>
                </a:solidFill>
                <a:latin typeface="Futura Condensed ExtraBold" charset="0"/>
                <a:ea typeface="Futura Condensed ExtraBold" charset="0"/>
                <a:cs typeface="Futura Condensed ExtraBold" charset="0"/>
              </a:rPr>
              <a:t>is-a</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9" name="TextBox 18"/>
          <p:cNvSpPr txBox="1"/>
          <p:nvPr/>
        </p:nvSpPr>
        <p:spPr>
          <a:xfrm>
            <a:off x="4032982" y="3158880"/>
            <a:ext cx="659155" cy="461665"/>
          </a:xfrm>
          <a:prstGeom prst="rect">
            <a:avLst/>
          </a:prstGeom>
          <a:noFill/>
        </p:spPr>
        <p:txBody>
          <a:bodyPr wrap="none" rtlCol="0">
            <a:spAutoFit/>
          </a:bodyPr>
          <a:lstStyle/>
          <a:p>
            <a:r>
              <a:rPr lang="en-US" sz="2400" b="1" smtClean="0">
                <a:solidFill>
                  <a:schemeClr val="accent5"/>
                </a:solidFill>
                <a:latin typeface="Futura Condensed ExtraBold" charset="0"/>
                <a:ea typeface="Futura Condensed ExtraBold" charset="0"/>
                <a:cs typeface="Futura Condensed ExtraBold" charset="0"/>
              </a:rPr>
              <a:t>is-a</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20" name="TextBox 19"/>
          <p:cNvSpPr txBox="1"/>
          <p:nvPr/>
        </p:nvSpPr>
        <p:spPr>
          <a:xfrm>
            <a:off x="8788766" y="6157398"/>
            <a:ext cx="3111749" cy="523220"/>
          </a:xfrm>
          <a:prstGeom prst="rect">
            <a:avLst/>
          </a:prstGeom>
          <a:noFill/>
        </p:spPr>
        <p:txBody>
          <a:bodyPr wrap="none" rtlCol="0">
            <a:spAutoFit/>
          </a:bodyPr>
          <a:lstStyle/>
          <a:p>
            <a:r>
              <a:rPr lang="en-US" sz="2800" b="1" smtClean="0">
                <a:latin typeface="Futura Condensed ExtraBold" charset="0"/>
                <a:ea typeface="Futura Condensed ExtraBold" charset="0"/>
                <a:cs typeface="Futura Condensed ExtraBold" charset="0"/>
              </a:rPr>
              <a:t>Very hard </a:t>
            </a:r>
            <a:r>
              <a:rPr lang="en-US" sz="2800" b="1" dirty="0" smtClean="0">
                <a:latin typeface="Futura Condensed ExtraBold" charset="0"/>
                <a:ea typeface="Futura Condensed ExtraBold" charset="0"/>
                <a:cs typeface="Futura Condensed ExtraBold" charset="0"/>
              </a:rPr>
              <a:t>to build</a:t>
            </a: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23</a:t>
            </a:fld>
            <a:endParaRPr lang="en-US"/>
          </a:p>
        </p:txBody>
      </p:sp>
    </p:spTree>
    <p:extLst>
      <p:ext uri="{BB962C8B-B14F-4D97-AF65-F5344CB8AC3E}">
        <p14:creationId xmlns:p14="http://schemas.microsoft.com/office/powerpoint/2010/main" val="2316172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
            <a:ext cx="11582400" cy="1078025"/>
          </a:xfrm>
        </p:spPr>
        <p:txBody>
          <a:bodyPr/>
          <a:lstStyle/>
          <a:p>
            <a:r>
              <a:rPr lang="en-US" dirty="0"/>
              <a:t>“Ideal</a:t>
            </a:r>
            <a:r>
              <a:rPr lang="en-US" dirty="0" smtClean="0"/>
              <a:t>” KG</a:t>
            </a:r>
            <a:endParaRPr lang="en-US" dirty="0"/>
          </a:p>
        </p:txBody>
      </p:sp>
      <p:sp>
        <p:nvSpPr>
          <p:cNvPr id="5" name="Oval 4"/>
          <p:cNvSpPr/>
          <p:nvPr/>
        </p:nvSpPr>
        <p:spPr>
          <a:xfrm>
            <a:off x="9017106" y="1585530"/>
            <a:ext cx="1193533"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mtClean="0">
                <a:solidFill>
                  <a:schemeClr val="bg1"/>
                </a:solidFill>
                <a:latin typeface="Futura Medium" charset="0"/>
                <a:ea typeface="Futura Medium" charset="0"/>
                <a:cs typeface="Futura Medium" charset="0"/>
              </a:rPr>
              <a:t>LGYV</a:t>
            </a:r>
          </a:p>
        </p:txBody>
      </p:sp>
      <p:sp>
        <p:nvSpPr>
          <p:cNvPr id="6" name="Oval 5"/>
          <p:cNvSpPr/>
          <p:nvPr/>
        </p:nvSpPr>
        <p:spPr>
          <a:xfrm>
            <a:off x="4185224" y="3331171"/>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Legacy Ventures International </a:t>
            </a:r>
            <a:r>
              <a:rPr lang="en-US" sz="2000" dirty="0" err="1" smtClean="0">
                <a:solidFill>
                  <a:schemeClr val="bg1"/>
                </a:solidFill>
                <a:latin typeface="Futura Medium" charset="0"/>
                <a:ea typeface="Futura Medium" charset="0"/>
                <a:cs typeface="Futura Medium" charset="0"/>
              </a:rPr>
              <a:t>Inc</a:t>
            </a:r>
            <a:endParaRPr lang="en-US" sz="2000" dirty="0" smtClean="0">
              <a:solidFill>
                <a:schemeClr val="bg1"/>
              </a:solidFill>
              <a:latin typeface="Futura Medium" charset="0"/>
              <a:ea typeface="Futura Medium" charset="0"/>
              <a:cs typeface="Futura Medium" charset="0"/>
            </a:endParaRPr>
          </a:p>
        </p:txBody>
      </p:sp>
      <p:sp>
        <p:nvSpPr>
          <p:cNvPr id="7" name="Oval 6"/>
          <p:cNvSpPr/>
          <p:nvPr/>
        </p:nvSpPr>
        <p:spPr>
          <a:xfrm>
            <a:off x="768255" y="4636227"/>
            <a:ext cx="330146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Damn Good Penny Stocks</a:t>
            </a:r>
          </a:p>
        </p:txBody>
      </p:sp>
      <p:sp>
        <p:nvSpPr>
          <p:cNvPr id="8" name="Freeform 7"/>
          <p:cNvSpPr/>
          <p:nvPr/>
        </p:nvSpPr>
        <p:spPr>
          <a:xfrm>
            <a:off x="6437537" y="1909786"/>
            <a:ext cx="2447222" cy="135054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Lst>
            <a:ahLst/>
            <a:cxnLst>
              <a:cxn ang="0">
                <a:pos x="connsiteX0" y="connsiteY0"/>
              </a:cxn>
              <a:cxn ang="0">
                <a:pos x="connsiteX1" y="connsiteY1"/>
              </a:cxn>
            </a:cxnLst>
            <a:rect l="l" t="t" r="r" b="b"/>
            <a:pathLst>
              <a:path w="1665171" h="847023">
                <a:moveTo>
                  <a:pt x="0" y="847023"/>
                </a:moveTo>
                <a:cubicBezTo>
                  <a:pt x="134754" y="449179"/>
                  <a:pt x="1280161" y="80211"/>
                  <a:pt x="1665171" y="0"/>
                </a:cubicBezTo>
              </a:path>
            </a:pathLst>
          </a:custGeom>
          <a:noFill/>
          <a:ln w="34925">
            <a:solidFill>
              <a:schemeClr val="accent5"/>
            </a:solidFill>
            <a:tailEnd type="triangle"/>
          </a:ln>
        </p:spPr>
        <p:txBody>
          <a:bodyPr rtlCol="0" anchor="ctr"/>
          <a:lstStyle/>
          <a:p>
            <a:pPr algn="ctr"/>
            <a:endParaRPr lang="en-US"/>
          </a:p>
        </p:txBody>
      </p:sp>
      <p:sp>
        <p:nvSpPr>
          <p:cNvPr id="10" name="Freeform 9"/>
          <p:cNvSpPr/>
          <p:nvPr/>
        </p:nvSpPr>
        <p:spPr>
          <a:xfrm flipH="1">
            <a:off x="4319976" y="4144057"/>
            <a:ext cx="1289785" cy="819429"/>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Lst>
            <a:ahLst/>
            <a:cxnLst>
              <a:cxn ang="0">
                <a:pos x="connsiteX0" y="connsiteY0"/>
              </a:cxn>
              <a:cxn ang="0">
                <a:pos x="connsiteX1" y="connsiteY1"/>
              </a:cxn>
            </a:cxnLst>
            <a:rect l="l" t="t" r="r" b="b"/>
            <a:pathLst>
              <a:path w="1703672" h="634930">
                <a:moveTo>
                  <a:pt x="0" y="0"/>
                </a:moveTo>
                <a:cubicBezTo>
                  <a:pt x="365760" y="247049"/>
                  <a:pt x="1318662" y="705853"/>
                  <a:pt x="1703672" y="625642"/>
                </a:cubicBezTo>
              </a:path>
            </a:pathLst>
          </a:custGeom>
          <a:noFill/>
          <a:ln w="34925">
            <a:solidFill>
              <a:schemeClr val="accent5"/>
            </a:solidFill>
            <a:tailEnd type="triangle"/>
          </a:ln>
        </p:spPr>
        <p:txBody>
          <a:bodyPr rtlCol="0" anchor="ctr"/>
          <a:lstStyle/>
          <a:p>
            <a:pPr algn="ctr"/>
            <a:endParaRPr lang="en-US"/>
          </a:p>
        </p:txBody>
      </p:sp>
      <p:sp>
        <p:nvSpPr>
          <p:cNvPr id="11" name="TextBox 10"/>
          <p:cNvSpPr txBox="1"/>
          <p:nvPr/>
        </p:nvSpPr>
        <p:spPr>
          <a:xfrm>
            <a:off x="6171758" y="1751418"/>
            <a:ext cx="1724446" cy="461665"/>
          </a:xfrm>
          <a:prstGeom prst="rect">
            <a:avLst/>
          </a:prstGeom>
          <a:noFill/>
        </p:spPr>
        <p:txBody>
          <a:bodyPr wrap="none" rtlCol="0">
            <a:spAutoFit/>
          </a:bodyPr>
          <a:lstStyle/>
          <a:p>
            <a:r>
              <a:rPr lang="en-US" sz="2400" b="1" smtClean="0">
                <a:solidFill>
                  <a:schemeClr val="accent5"/>
                </a:solidFill>
                <a:latin typeface="Futura Condensed ExtraBold" charset="0"/>
                <a:ea typeface="Futura Condensed ExtraBold" charset="0"/>
                <a:cs typeface="Futura Condensed ExtraBold" charset="0"/>
              </a:rPr>
              <a:t>stock-ticker</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2" name="TextBox 11"/>
          <p:cNvSpPr txBox="1"/>
          <p:nvPr/>
        </p:nvSpPr>
        <p:spPr>
          <a:xfrm>
            <a:off x="609600" y="972152"/>
            <a:ext cx="6955558" cy="523220"/>
          </a:xfrm>
          <a:prstGeom prst="rect">
            <a:avLst/>
          </a:prstGeom>
          <a:noFill/>
        </p:spPr>
        <p:txBody>
          <a:bodyPr wrap="none" rtlCol="0">
            <a:spAutoFit/>
          </a:bodyPr>
          <a:lstStyle/>
          <a:p>
            <a:r>
              <a:rPr lang="en-US" sz="2800" b="1" dirty="0" smtClean="0">
                <a:solidFill>
                  <a:schemeClr val="tx1">
                    <a:lumMod val="65000"/>
                    <a:lumOff val="35000"/>
                  </a:schemeClr>
                </a:solidFill>
                <a:latin typeface="Futura Condensed ExtraBold" charset="0"/>
                <a:ea typeface="Futura Condensed ExtraBold" charset="0"/>
                <a:cs typeface="Futura Condensed ExtraBold" charset="0"/>
              </a:rPr>
              <a:t>Entities + properties + classes + qualifiers</a:t>
            </a:r>
            <a:endParaRPr lang="en-US" sz="2800" b="1" dirty="0">
              <a:solidFill>
                <a:schemeClr val="tx1">
                  <a:lumMod val="65000"/>
                  <a:lumOff val="35000"/>
                </a:schemeClr>
              </a:solidFill>
              <a:latin typeface="Futura Condensed ExtraBold" charset="0"/>
              <a:ea typeface="Futura Condensed ExtraBold" charset="0"/>
              <a:cs typeface="Futura Condensed ExtraBold" charset="0"/>
            </a:endParaRPr>
          </a:p>
        </p:txBody>
      </p:sp>
      <p:sp>
        <p:nvSpPr>
          <p:cNvPr id="14" name="TextBox 13"/>
          <p:cNvSpPr txBox="1"/>
          <p:nvPr/>
        </p:nvSpPr>
        <p:spPr>
          <a:xfrm>
            <a:off x="5566400" y="4221991"/>
            <a:ext cx="1467581" cy="461665"/>
          </a:xfrm>
          <a:prstGeom prst="rect">
            <a:avLst/>
          </a:prstGeom>
          <a:noFill/>
        </p:spPr>
        <p:txBody>
          <a:bodyPr wrap="none" rtlCol="0">
            <a:spAutoFit/>
          </a:bodyPr>
          <a:lstStyle/>
          <a:p>
            <a:r>
              <a:rPr lang="en-US" sz="2400" b="1" dirty="0" smtClean="0">
                <a:solidFill>
                  <a:schemeClr val="accent5"/>
                </a:solidFill>
                <a:latin typeface="Futura Condensed ExtraBold" charset="0"/>
                <a:ea typeface="Futura Condensed ExtraBold" charset="0"/>
                <a:cs typeface="Futura Condensed ExtraBold" charset="0"/>
              </a:rPr>
              <a:t>promoter</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5" name="Oval 14"/>
          <p:cNvSpPr/>
          <p:nvPr/>
        </p:nvSpPr>
        <p:spPr>
          <a:xfrm>
            <a:off x="1105139" y="1912789"/>
            <a:ext cx="2002055"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mtClean="0">
                <a:solidFill>
                  <a:schemeClr val="bg1"/>
                </a:solidFill>
                <a:latin typeface="Futura Medium" charset="0"/>
                <a:ea typeface="Futura Medium" charset="0"/>
                <a:cs typeface="Futura Medium" charset="0"/>
              </a:rPr>
              <a:t>Company</a:t>
            </a:r>
            <a:endParaRPr lang="en-US" sz="2000" dirty="0" smtClean="0">
              <a:solidFill>
                <a:schemeClr val="bg1"/>
              </a:solidFill>
              <a:latin typeface="Futura Medium" charset="0"/>
              <a:ea typeface="Futura Medium" charset="0"/>
              <a:cs typeface="Futura Medium" charset="0"/>
            </a:endParaRPr>
          </a:p>
        </p:txBody>
      </p:sp>
      <p:sp>
        <p:nvSpPr>
          <p:cNvPr id="16" name="Freeform 15"/>
          <p:cNvSpPr/>
          <p:nvPr/>
        </p:nvSpPr>
        <p:spPr>
          <a:xfrm flipH="1" flipV="1">
            <a:off x="2808808" y="2580094"/>
            <a:ext cx="1318663" cy="947946"/>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0 w 1703672"/>
              <a:gd name="connsiteY0" fmla="*/ 0 h 625642"/>
              <a:gd name="connsiteX1" fmla="*/ 1703672 w 1703672"/>
              <a:gd name="connsiteY1" fmla="*/ 625642 h 625642"/>
              <a:gd name="connsiteX0" fmla="*/ 0 w 1632189"/>
              <a:gd name="connsiteY0" fmla="*/ 0 h 688566"/>
              <a:gd name="connsiteX1" fmla="*/ 1632189 w 1632189"/>
              <a:gd name="connsiteY1" fmla="*/ 688566 h 688566"/>
            </a:gdLst>
            <a:ahLst/>
            <a:cxnLst>
              <a:cxn ang="0">
                <a:pos x="connsiteX0" y="connsiteY0"/>
              </a:cxn>
              <a:cxn ang="0">
                <a:pos x="connsiteX1" y="connsiteY1"/>
              </a:cxn>
            </a:cxnLst>
            <a:rect l="l" t="t" r="r" b="b"/>
            <a:pathLst>
              <a:path w="1632189" h="688566">
                <a:moveTo>
                  <a:pt x="0" y="0"/>
                </a:moveTo>
                <a:cubicBezTo>
                  <a:pt x="365760" y="247049"/>
                  <a:pt x="1306747" y="405215"/>
                  <a:pt x="1632189" y="688566"/>
                </a:cubicBezTo>
              </a:path>
            </a:pathLst>
          </a:custGeom>
          <a:noFill/>
          <a:ln w="34925">
            <a:solidFill>
              <a:schemeClr val="accent5"/>
            </a:solidFill>
            <a:prstDash val="sysDot"/>
            <a:tailEnd type="triangle"/>
          </a:ln>
        </p:spPr>
        <p:txBody>
          <a:bodyPr rtlCol="0" anchor="ctr"/>
          <a:lstStyle/>
          <a:p>
            <a:pPr algn="ctr"/>
            <a:endParaRPr lang="en-US"/>
          </a:p>
        </p:txBody>
      </p:sp>
      <p:sp>
        <p:nvSpPr>
          <p:cNvPr id="17" name="Freeform 16"/>
          <p:cNvSpPr/>
          <p:nvPr/>
        </p:nvSpPr>
        <p:spPr>
          <a:xfrm flipH="1" flipV="1">
            <a:off x="2135041" y="2700268"/>
            <a:ext cx="192505" cy="1828800"/>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0 w 1703672"/>
              <a:gd name="connsiteY0" fmla="*/ 0 h 625642"/>
              <a:gd name="connsiteX1" fmla="*/ 1703672 w 1703672"/>
              <a:gd name="connsiteY1" fmla="*/ 625642 h 625642"/>
              <a:gd name="connsiteX0" fmla="*/ 0 w 1632189"/>
              <a:gd name="connsiteY0" fmla="*/ 0 h 688566"/>
              <a:gd name="connsiteX1" fmla="*/ 1632189 w 1632189"/>
              <a:gd name="connsiteY1" fmla="*/ 688566 h 688566"/>
            </a:gdLst>
            <a:ahLst/>
            <a:cxnLst>
              <a:cxn ang="0">
                <a:pos x="connsiteX0" y="connsiteY0"/>
              </a:cxn>
              <a:cxn ang="0">
                <a:pos x="connsiteX1" y="connsiteY1"/>
              </a:cxn>
            </a:cxnLst>
            <a:rect l="l" t="t" r="r" b="b"/>
            <a:pathLst>
              <a:path w="1632189" h="688566">
                <a:moveTo>
                  <a:pt x="0" y="0"/>
                </a:moveTo>
                <a:cubicBezTo>
                  <a:pt x="365760" y="247049"/>
                  <a:pt x="1306747" y="405215"/>
                  <a:pt x="1632189" y="688566"/>
                </a:cubicBezTo>
              </a:path>
            </a:pathLst>
          </a:custGeom>
          <a:noFill/>
          <a:ln w="34925">
            <a:solidFill>
              <a:schemeClr val="accent5"/>
            </a:solidFill>
            <a:prstDash val="sysDot"/>
            <a:tailEnd type="triangle"/>
          </a:ln>
        </p:spPr>
        <p:txBody>
          <a:bodyPr rtlCol="0" anchor="ctr"/>
          <a:lstStyle/>
          <a:p>
            <a:pPr algn="ctr"/>
            <a:endParaRPr lang="en-US"/>
          </a:p>
        </p:txBody>
      </p:sp>
      <p:sp>
        <p:nvSpPr>
          <p:cNvPr id="18" name="TextBox 17"/>
          <p:cNvSpPr txBox="1"/>
          <p:nvPr/>
        </p:nvSpPr>
        <p:spPr>
          <a:xfrm>
            <a:off x="1418133" y="3427597"/>
            <a:ext cx="659155" cy="461665"/>
          </a:xfrm>
          <a:prstGeom prst="rect">
            <a:avLst/>
          </a:prstGeom>
          <a:noFill/>
        </p:spPr>
        <p:txBody>
          <a:bodyPr wrap="none" rtlCol="0">
            <a:spAutoFit/>
          </a:bodyPr>
          <a:lstStyle/>
          <a:p>
            <a:r>
              <a:rPr lang="en-US" sz="2400" b="1" smtClean="0">
                <a:solidFill>
                  <a:schemeClr val="accent5"/>
                </a:solidFill>
                <a:latin typeface="Futura Condensed ExtraBold" charset="0"/>
                <a:ea typeface="Futura Condensed ExtraBold" charset="0"/>
                <a:cs typeface="Futura Condensed ExtraBold" charset="0"/>
              </a:rPr>
              <a:t>is-a</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19" name="TextBox 18"/>
          <p:cNvSpPr txBox="1"/>
          <p:nvPr/>
        </p:nvSpPr>
        <p:spPr>
          <a:xfrm>
            <a:off x="3468139" y="2567307"/>
            <a:ext cx="659155" cy="461665"/>
          </a:xfrm>
          <a:prstGeom prst="rect">
            <a:avLst/>
          </a:prstGeom>
          <a:noFill/>
        </p:spPr>
        <p:txBody>
          <a:bodyPr wrap="none" rtlCol="0">
            <a:spAutoFit/>
          </a:bodyPr>
          <a:lstStyle/>
          <a:p>
            <a:r>
              <a:rPr lang="en-US" sz="2400" b="1" smtClean="0">
                <a:solidFill>
                  <a:schemeClr val="accent5"/>
                </a:solidFill>
                <a:latin typeface="Futura Condensed ExtraBold" charset="0"/>
                <a:ea typeface="Futura Condensed ExtraBold" charset="0"/>
                <a:cs typeface="Futura Condensed ExtraBold" charset="0"/>
              </a:rPr>
              <a:t>is-a</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20" name="Freeform 19"/>
          <p:cNvSpPr/>
          <p:nvPr/>
        </p:nvSpPr>
        <p:spPr>
          <a:xfrm flipH="1">
            <a:off x="4926367" y="4727026"/>
            <a:ext cx="933650" cy="1053325"/>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2435598 w 2465183"/>
              <a:gd name="connsiteY0" fmla="*/ 0 h 752541"/>
              <a:gd name="connsiteX1" fmla="*/ 32657 w 2465183"/>
              <a:gd name="connsiteY1" fmla="*/ 744971 h 752541"/>
              <a:gd name="connsiteX0" fmla="*/ 2440390 w 2440390"/>
              <a:gd name="connsiteY0" fmla="*/ 0 h 753839"/>
              <a:gd name="connsiteX1" fmla="*/ 37449 w 2440390"/>
              <a:gd name="connsiteY1" fmla="*/ 744971 h 753839"/>
              <a:gd name="connsiteX0" fmla="*/ 1209172 w 1209172"/>
              <a:gd name="connsiteY0" fmla="*/ 0 h 960230"/>
              <a:gd name="connsiteX1" fmla="*/ 64914 w 1209172"/>
              <a:gd name="connsiteY1" fmla="*/ 953798 h 960230"/>
              <a:gd name="connsiteX0" fmla="*/ 1144258 w 1144258"/>
              <a:gd name="connsiteY0" fmla="*/ 0 h 953798"/>
              <a:gd name="connsiteX1" fmla="*/ 0 w 1144258"/>
              <a:gd name="connsiteY1" fmla="*/ 953798 h 953798"/>
            </a:gdLst>
            <a:ahLst/>
            <a:cxnLst>
              <a:cxn ang="0">
                <a:pos x="connsiteX0" y="connsiteY0"/>
              </a:cxn>
              <a:cxn ang="0">
                <a:pos x="connsiteX1" y="connsiteY1"/>
              </a:cxn>
            </a:cxnLst>
            <a:rect l="l" t="t" r="r" b="b"/>
            <a:pathLst>
              <a:path w="1144258" h="953798">
                <a:moveTo>
                  <a:pt x="1144258" y="0"/>
                </a:moveTo>
                <a:cubicBezTo>
                  <a:pt x="1065029" y="344004"/>
                  <a:pt x="911816" y="772976"/>
                  <a:pt x="0" y="953798"/>
                </a:cubicBezTo>
              </a:path>
            </a:pathLst>
          </a:custGeom>
          <a:noFill/>
          <a:ln w="34925">
            <a:solidFill>
              <a:schemeClr val="accent5"/>
            </a:solidFill>
            <a:headEnd type="oval"/>
            <a:tailEnd type="triangle"/>
          </a:ln>
        </p:spPr>
        <p:txBody>
          <a:bodyPr rtlCol="0" anchor="ctr"/>
          <a:lstStyle/>
          <a:p>
            <a:pPr algn="ctr"/>
            <a:endParaRPr lang="en-US"/>
          </a:p>
        </p:txBody>
      </p:sp>
      <p:sp>
        <p:nvSpPr>
          <p:cNvPr id="21" name="TextBox 20"/>
          <p:cNvSpPr txBox="1"/>
          <p:nvPr/>
        </p:nvSpPr>
        <p:spPr>
          <a:xfrm>
            <a:off x="3598353" y="5456865"/>
            <a:ext cx="1529458" cy="461665"/>
          </a:xfrm>
          <a:prstGeom prst="rect">
            <a:avLst/>
          </a:prstGeom>
          <a:noFill/>
        </p:spPr>
        <p:txBody>
          <a:bodyPr wrap="none" rtlCol="0">
            <a:spAutoFit/>
          </a:bodyPr>
          <a:lstStyle/>
          <a:p>
            <a:r>
              <a:rPr lang="en-US" sz="2400" b="1" dirty="0" smtClean="0">
                <a:solidFill>
                  <a:schemeClr val="accent5"/>
                </a:solidFill>
                <a:latin typeface="Futura Condensed ExtraBold" charset="0"/>
                <a:ea typeface="Futura Condensed ExtraBold" charset="0"/>
                <a:cs typeface="Futura Condensed ExtraBold" charset="0"/>
              </a:rPr>
              <a:t>start-date</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22" name="Oval 21"/>
          <p:cNvSpPr/>
          <p:nvPr/>
        </p:nvSpPr>
        <p:spPr>
          <a:xfrm>
            <a:off x="5984458" y="5456865"/>
            <a:ext cx="1997243"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mtClean="0">
                <a:solidFill>
                  <a:schemeClr val="bg1"/>
                </a:solidFill>
                <a:latin typeface="Futura Medium" charset="0"/>
                <a:ea typeface="Futura Medium" charset="0"/>
                <a:cs typeface="Futura Medium" charset="0"/>
              </a:rPr>
              <a:t>June 2017</a:t>
            </a:r>
            <a:endParaRPr lang="en-US" sz="2000" dirty="0" smtClean="0">
              <a:solidFill>
                <a:schemeClr val="bg1"/>
              </a:solidFill>
              <a:latin typeface="Futura Medium" charset="0"/>
              <a:ea typeface="Futura Medium" charset="0"/>
              <a:cs typeface="Futura Medium" charset="0"/>
            </a:endParaRPr>
          </a:p>
        </p:txBody>
      </p:sp>
      <p:sp>
        <p:nvSpPr>
          <p:cNvPr id="23" name="Freeform 22"/>
          <p:cNvSpPr/>
          <p:nvPr/>
        </p:nvSpPr>
        <p:spPr>
          <a:xfrm flipH="1">
            <a:off x="4919150" y="4741755"/>
            <a:ext cx="4100361" cy="533561"/>
          </a:xfrm>
          <a:custGeom>
            <a:avLst/>
            <a:gdLst>
              <a:gd name="connsiteX0" fmla="*/ 4813 w 871087"/>
              <a:gd name="connsiteY0" fmla="*/ 702644 h 702644"/>
              <a:gd name="connsiteX1" fmla="*/ 129941 w 871087"/>
              <a:gd name="connsiteY1" fmla="*/ 375385 h 702644"/>
              <a:gd name="connsiteX2" fmla="*/ 871087 w 871087"/>
              <a:gd name="connsiteY2"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866274"/>
              <a:gd name="connsiteY0" fmla="*/ 702644 h 702644"/>
              <a:gd name="connsiteX1" fmla="*/ 866274 w 866274"/>
              <a:gd name="connsiteY1" fmla="*/ 0 h 702644"/>
              <a:gd name="connsiteX0" fmla="*/ 0 w 1665171"/>
              <a:gd name="connsiteY0" fmla="*/ 847023 h 847023"/>
              <a:gd name="connsiteX1" fmla="*/ 1665171 w 1665171"/>
              <a:gd name="connsiteY1" fmla="*/ 0 h 847023"/>
              <a:gd name="connsiteX0" fmla="*/ 0 w 1665171"/>
              <a:gd name="connsiteY0" fmla="*/ 847023 h 885709"/>
              <a:gd name="connsiteX1" fmla="*/ 1665171 w 1665171"/>
              <a:gd name="connsiteY1" fmla="*/ 0 h 885709"/>
              <a:gd name="connsiteX0" fmla="*/ 0 w 1703672"/>
              <a:gd name="connsiteY0" fmla="*/ 0 h 634930"/>
              <a:gd name="connsiteX1" fmla="*/ 1703672 w 1703672"/>
              <a:gd name="connsiteY1" fmla="*/ 625642 h 634930"/>
              <a:gd name="connsiteX0" fmla="*/ 2435598 w 2465183"/>
              <a:gd name="connsiteY0" fmla="*/ 0 h 752541"/>
              <a:gd name="connsiteX1" fmla="*/ 32657 w 2465183"/>
              <a:gd name="connsiteY1" fmla="*/ 744971 h 752541"/>
              <a:gd name="connsiteX0" fmla="*/ 2440390 w 2440390"/>
              <a:gd name="connsiteY0" fmla="*/ 0 h 753839"/>
              <a:gd name="connsiteX1" fmla="*/ 37449 w 2440390"/>
              <a:gd name="connsiteY1" fmla="*/ 744971 h 753839"/>
              <a:gd name="connsiteX0" fmla="*/ 1209172 w 1209172"/>
              <a:gd name="connsiteY0" fmla="*/ 0 h 960230"/>
              <a:gd name="connsiteX1" fmla="*/ 64914 w 1209172"/>
              <a:gd name="connsiteY1" fmla="*/ 953798 h 960230"/>
              <a:gd name="connsiteX0" fmla="*/ 1144258 w 1144258"/>
              <a:gd name="connsiteY0" fmla="*/ 0 h 953798"/>
              <a:gd name="connsiteX1" fmla="*/ 0 w 1144258"/>
              <a:gd name="connsiteY1" fmla="*/ 953798 h 953798"/>
              <a:gd name="connsiteX0" fmla="*/ 6004408 w 6004408"/>
              <a:gd name="connsiteY0" fmla="*/ 0 h 483146"/>
              <a:gd name="connsiteX1" fmla="*/ 0 w 6004408"/>
              <a:gd name="connsiteY1" fmla="*/ 483146 h 483146"/>
              <a:gd name="connsiteX0" fmla="*/ 6004408 w 6004408"/>
              <a:gd name="connsiteY0" fmla="*/ 0 h 483146"/>
              <a:gd name="connsiteX1" fmla="*/ 0 w 6004408"/>
              <a:gd name="connsiteY1" fmla="*/ 483146 h 483146"/>
              <a:gd name="connsiteX0" fmla="*/ 5025300 w 5025300"/>
              <a:gd name="connsiteY0" fmla="*/ 0 h 300114"/>
              <a:gd name="connsiteX1" fmla="*/ 0 w 5025300"/>
              <a:gd name="connsiteY1" fmla="*/ 300114 h 300114"/>
              <a:gd name="connsiteX0" fmla="*/ 5025300 w 5025300"/>
              <a:gd name="connsiteY0" fmla="*/ 0 h 483146"/>
              <a:gd name="connsiteX1" fmla="*/ 0 w 5025300"/>
              <a:gd name="connsiteY1" fmla="*/ 483146 h 483146"/>
            </a:gdLst>
            <a:ahLst/>
            <a:cxnLst>
              <a:cxn ang="0">
                <a:pos x="connsiteX0" y="connsiteY0"/>
              </a:cxn>
              <a:cxn ang="0">
                <a:pos x="connsiteX1" y="connsiteY1"/>
              </a:cxn>
            </a:cxnLst>
            <a:rect l="l" t="t" r="r" b="b"/>
            <a:pathLst>
              <a:path w="5025300" h="483146">
                <a:moveTo>
                  <a:pt x="5025300" y="0"/>
                </a:moveTo>
                <a:cubicBezTo>
                  <a:pt x="4851700" y="361436"/>
                  <a:pt x="911816" y="302324"/>
                  <a:pt x="0" y="483146"/>
                </a:cubicBezTo>
              </a:path>
            </a:pathLst>
          </a:custGeom>
          <a:noFill/>
          <a:ln w="34925">
            <a:solidFill>
              <a:schemeClr val="accent5"/>
            </a:solidFill>
            <a:headEnd type="oval"/>
            <a:tailEnd type="triangle"/>
          </a:ln>
        </p:spPr>
        <p:txBody>
          <a:bodyPr rtlCol="0" anchor="ctr"/>
          <a:lstStyle/>
          <a:p>
            <a:pPr algn="ctr"/>
            <a:endParaRPr lang="en-US"/>
          </a:p>
        </p:txBody>
      </p:sp>
      <p:sp>
        <p:nvSpPr>
          <p:cNvPr id="24" name="TextBox 23"/>
          <p:cNvSpPr txBox="1"/>
          <p:nvPr/>
        </p:nvSpPr>
        <p:spPr>
          <a:xfrm>
            <a:off x="7741709" y="4670557"/>
            <a:ext cx="1062342" cy="461665"/>
          </a:xfrm>
          <a:prstGeom prst="rect">
            <a:avLst/>
          </a:prstGeom>
          <a:noFill/>
        </p:spPr>
        <p:txBody>
          <a:bodyPr wrap="none" rtlCol="0">
            <a:spAutoFit/>
          </a:bodyPr>
          <a:lstStyle/>
          <a:p>
            <a:r>
              <a:rPr lang="en-US" sz="2400" b="1" dirty="0" smtClean="0">
                <a:solidFill>
                  <a:schemeClr val="accent5"/>
                </a:solidFill>
                <a:latin typeface="Futura Condensed ExtraBold" charset="0"/>
                <a:ea typeface="Futura Condensed ExtraBold" charset="0"/>
                <a:cs typeface="Futura Condensed ExtraBold" charset="0"/>
              </a:rPr>
              <a:t>source</a:t>
            </a:r>
            <a:endParaRPr lang="en-US" sz="2400" b="1" dirty="0">
              <a:solidFill>
                <a:schemeClr val="accent5"/>
              </a:solidFill>
              <a:latin typeface="Futura Condensed ExtraBold" charset="0"/>
              <a:ea typeface="Futura Condensed ExtraBold" charset="0"/>
              <a:cs typeface="Futura Condensed ExtraBold" charset="0"/>
            </a:endParaRPr>
          </a:p>
        </p:txBody>
      </p:sp>
      <p:sp>
        <p:nvSpPr>
          <p:cNvPr id="25" name="Oval 24"/>
          <p:cNvSpPr/>
          <p:nvPr/>
        </p:nvSpPr>
        <p:spPr>
          <a:xfrm>
            <a:off x="9122293" y="4963486"/>
            <a:ext cx="2841747" cy="654518"/>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err="1" smtClean="0">
                <a:solidFill>
                  <a:schemeClr val="bg1"/>
                </a:solidFill>
                <a:latin typeface="Futura Medium" charset="0"/>
                <a:ea typeface="Futura Medium" charset="0"/>
                <a:cs typeface="Futura Medium" charset="0"/>
              </a:rPr>
              <a:t>stockreads.com</a:t>
            </a:r>
            <a:endParaRPr lang="en-US" sz="2000" dirty="0" smtClean="0">
              <a:solidFill>
                <a:schemeClr val="bg1"/>
              </a:solidFill>
              <a:latin typeface="Futura Medium" charset="0"/>
              <a:ea typeface="Futura Medium" charset="0"/>
              <a:cs typeface="Futura Medium" charset="0"/>
            </a:endParaRPr>
          </a:p>
        </p:txBody>
      </p:sp>
      <p:sp>
        <p:nvSpPr>
          <p:cNvPr id="26" name="TextBox 25"/>
          <p:cNvSpPr txBox="1"/>
          <p:nvPr/>
        </p:nvSpPr>
        <p:spPr>
          <a:xfrm>
            <a:off x="8095349" y="6177134"/>
            <a:ext cx="3926652" cy="523220"/>
          </a:xfrm>
          <a:prstGeom prst="rect">
            <a:avLst/>
          </a:prstGeom>
          <a:noFill/>
        </p:spPr>
        <p:txBody>
          <a:bodyPr wrap="none" rtlCol="0">
            <a:spAutoFit/>
          </a:bodyPr>
          <a:lstStyle/>
          <a:p>
            <a:r>
              <a:rPr lang="en-US" sz="2800" b="1" smtClean="0">
                <a:latin typeface="Futura Condensed ExtraBold" charset="0"/>
                <a:ea typeface="Futura Condensed ExtraBold" charset="0"/>
                <a:cs typeface="Futura Condensed ExtraBold" charset="0"/>
              </a:rPr>
              <a:t>Very very hard </a:t>
            </a:r>
            <a:r>
              <a:rPr lang="en-US" sz="2800" b="1" dirty="0" smtClean="0">
                <a:latin typeface="Futura Condensed ExtraBold" charset="0"/>
                <a:ea typeface="Futura Condensed ExtraBold" charset="0"/>
                <a:cs typeface="Futura Condensed ExtraBold" charset="0"/>
              </a:rPr>
              <a:t>to build</a:t>
            </a: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24</a:t>
            </a:fld>
            <a:endParaRPr lang="en-US"/>
          </a:p>
        </p:txBody>
      </p:sp>
    </p:spTree>
    <p:extLst>
      <p:ext uri="{BB962C8B-B14F-4D97-AF65-F5344CB8AC3E}">
        <p14:creationId xmlns:p14="http://schemas.microsoft.com/office/powerpoint/2010/main" val="5072692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8175" y="2505693"/>
            <a:ext cx="8573757" cy="1446550"/>
          </a:xfrm>
          <a:prstGeom prst="rect">
            <a:avLst/>
          </a:prstGeom>
          <a:noFill/>
        </p:spPr>
        <p:txBody>
          <a:bodyPr wrap="none" rtlCol="0">
            <a:spAutoFit/>
          </a:bodyPr>
          <a:lstStyle/>
          <a:p>
            <a:r>
              <a:rPr lang="en-US" sz="3600" b="1" dirty="0" smtClean="0">
                <a:latin typeface="Futura Condensed ExtraBold" charset="0"/>
                <a:ea typeface="Futura Condensed ExtraBold" charset="0"/>
                <a:cs typeface="Futura Condensed ExtraBold" charset="0"/>
              </a:rPr>
              <a:t>How about </a:t>
            </a:r>
            <a:r>
              <a:rPr lang="en-US" sz="8800" b="1" dirty="0" smtClean="0">
                <a:solidFill>
                  <a:schemeClr val="accent5"/>
                </a:solidFill>
                <a:latin typeface="Futura Condensed ExtraBold" charset="0"/>
                <a:ea typeface="Futura Condensed ExtraBold" charset="0"/>
                <a:cs typeface="Futura Condensed ExtraBold" charset="0"/>
              </a:rPr>
              <a:t>Ontologies?</a:t>
            </a:r>
            <a:endParaRPr lang="en-US" sz="8800" b="1" dirty="0" smtClean="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25</a:t>
            </a:fld>
            <a:endParaRPr lang="en-US"/>
          </a:p>
        </p:txBody>
      </p:sp>
    </p:spTree>
    <p:extLst>
      <p:ext uri="{BB962C8B-B14F-4D97-AF65-F5344CB8AC3E}">
        <p14:creationId xmlns:p14="http://schemas.microsoft.com/office/powerpoint/2010/main" val="1903669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Ontologies?</a:t>
            </a:r>
            <a:endParaRPr lang="en-US" sz="6600" dirty="0"/>
          </a:p>
        </p:txBody>
      </p:sp>
      <p:sp>
        <p:nvSpPr>
          <p:cNvPr id="5" name="Rectangle 4"/>
          <p:cNvSpPr/>
          <p:nvPr/>
        </p:nvSpPr>
        <p:spPr>
          <a:xfrm>
            <a:off x="609600" y="2049797"/>
            <a:ext cx="10572318" cy="646331"/>
          </a:xfrm>
          <a:prstGeom prst="rect">
            <a:avLst/>
          </a:prstGeom>
        </p:spPr>
        <p:txBody>
          <a:bodyPr wrap="none">
            <a:spAutoFit/>
          </a:bodyPr>
          <a:lstStyle/>
          <a:p>
            <a:r>
              <a:rPr lang="en-US" sz="3600" b="1" dirty="0" smtClean="0">
                <a:latin typeface="Futura Condensed ExtraBold" charset="0"/>
                <a:ea typeface="Futura Condensed ExtraBold" charset="0"/>
                <a:cs typeface="Futura Condensed ExtraBold" charset="0"/>
                <a:sym typeface="Wingdings"/>
              </a:rPr>
              <a:t>Domain ontologies don’t exist for </a:t>
            </a:r>
            <a:r>
              <a:rPr lang="en-US" sz="3600" b="1" dirty="0" err="1" smtClean="0">
                <a:latin typeface="Futura Condensed ExtraBold" charset="0"/>
                <a:ea typeface="Futura Condensed ExtraBold" charset="0"/>
                <a:cs typeface="Futura Condensed ExtraBold" charset="0"/>
                <a:sym typeface="Wingdings"/>
              </a:rPr>
              <a:t>unusal</a:t>
            </a:r>
            <a:r>
              <a:rPr lang="en-US" sz="3600" b="1" dirty="0" smtClean="0">
                <a:latin typeface="Futura Condensed ExtraBold" charset="0"/>
                <a:ea typeface="Futura Condensed ExtraBold" charset="0"/>
                <a:cs typeface="Futura Condensed ExtraBold" charset="0"/>
                <a:sym typeface="Wingdings"/>
              </a:rPr>
              <a:t> domains</a:t>
            </a:r>
            <a:endParaRPr lang="en-US" sz="3600" b="1" dirty="0">
              <a:latin typeface="Futura Condensed ExtraBold" charset="0"/>
              <a:ea typeface="Futura Condensed ExtraBold" charset="0"/>
              <a:cs typeface="Futura Condensed ExtraBold" charset="0"/>
            </a:endParaRPr>
          </a:p>
        </p:txBody>
      </p:sp>
      <p:sp>
        <p:nvSpPr>
          <p:cNvPr id="6" name="TextBox 5"/>
          <p:cNvSpPr txBox="1"/>
          <p:nvPr/>
        </p:nvSpPr>
        <p:spPr>
          <a:xfrm>
            <a:off x="609600" y="3889509"/>
            <a:ext cx="8240782" cy="646331"/>
          </a:xfrm>
          <a:prstGeom prst="rect">
            <a:avLst/>
          </a:prstGeom>
          <a:noFill/>
        </p:spPr>
        <p:txBody>
          <a:bodyPr wrap="none" rtlCol="0">
            <a:spAutoFit/>
          </a:bodyPr>
          <a:lstStyle/>
          <a:p>
            <a:r>
              <a:rPr lang="en-US" sz="3600" b="1" dirty="0" smtClean="0">
                <a:latin typeface="Futura Condensed ExtraBold" charset="0"/>
                <a:ea typeface="Futura Condensed ExtraBold" charset="0"/>
                <a:cs typeface="Futura Condensed ExtraBold" charset="0"/>
              </a:rPr>
              <a:t>Build new one or extend existing one?</a:t>
            </a:r>
            <a:endParaRPr lang="en-US" sz="3600" b="1" dirty="0">
              <a:latin typeface="Futura Condensed ExtraBold" charset="0"/>
              <a:ea typeface="Futura Condensed ExtraBold" charset="0"/>
              <a:cs typeface="Futura Condensed ExtraBold" charset="0"/>
            </a:endParaRPr>
          </a:p>
        </p:txBody>
      </p:sp>
      <p:sp>
        <p:nvSpPr>
          <p:cNvPr id="7" name="TextBox 6"/>
          <p:cNvSpPr txBox="1"/>
          <p:nvPr/>
        </p:nvSpPr>
        <p:spPr>
          <a:xfrm>
            <a:off x="609600" y="4625779"/>
            <a:ext cx="3783152" cy="646331"/>
          </a:xfrm>
          <a:prstGeom prst="rect">
            <a:avLst/>
          </a:prstGeom>
          <a:noFill/>
        </p:spPr>
        <p:txBody>
          <a:bodyPr wrap="none" rtlCol="0">
            <a:spAutoFit/>
          </a:bodyPr>
          <a:lstStyle/>
          <a:p>
            <a:r>
              <a:rPr lang="en-US" sz="3600" b="1" dirty="0" smtClean="0">
                <a:latin typeface="Futura Condensed ExtraBold" charset="0"/>
                <a:ea typeface="Futura Condensed ExtraBold" charset="0"/>
                <a:cs typeface="Futura Condensed ExtraBold" charset="0"/>
              </a:rPr>
              <a:t>Deep or shallow?</a:t>
            </a:r>
            <a:endParaRPr lang="en-US" sz="3600" b="1" dirty="0">
              <a:latin typeface="Futura Condensed ExtraBold" charset="0"/>
              <a:ea typeface="Futura Condensed ExtraBold" charset="0"/>
              <a:cs typeface="Futura Condensed ExtraBold" charset="0"/>
            </a:endParaRPr>
          </a:p>
        </p:txBody>
      </p:sp>
      <p:sp>
        <p:nvSpPr>
          <p:cNvPr id="8" name="Footer Placeholder 7"/>
          <p:cNvSpPr>
            <a:spLocks noGrp="1"/>
          </p:cNvSpPr>
          <p:nvPr>
            <p:ph type="ftr" sz="quarter" idx="11"/>
          </p:nvPr>
        </p:nvSpPr>
        <p:spPr/>
        <p:txBody>
          <a:bodyPr/>
          <a:lstStyle/>
          <a:p>
            <a:r>
              <a:rPr lang="en-US" smtClean="0"/>
              <a:t>Kejriwal, Szekely</a:t>
            </a:r>
            <a:endParaRPr lang="en-US"/>
          </a:p>
        </p:txBody>
      </p:sp>
      <p:sp>
        <p:nvSpPr>
          <p:cNvPr id="9" name="Slide Number Placeholder 8"/>
          <p:cNvSpPr>
            <a:spLocks noGrp="1"/>
          </p:cNvSpPr>
          <p:nvPr>
            <p:ph type="sldNum" sz="quarter" idx="12"/>
          </p:nvPr>
        </p:nvSpPr>
        <p:spPr/>
        <p:txBody>
          <a:bodyPr/>
          <a:lstStyle/>
          <a:p>
            <a:fld id="{07185052-16E8-7E4B-9E32-0EAF7D224DD4}" type="slidenum">
              <a:rPr lang="en-US" smtClean="0"/>
              <a:t>26</a:t>
            </a:fld>
            <a:endParaRPr lang="en-US"/>
          </a:p>
        </p:txBody>
      </p:sp>
    </p:spTree>
    <p:extLst>
      <p:ext uri="{BB962C8B-B14F-4D97-AF65-F5344CB8AC3E}">
        <p14:creationId xmlns:p14="http://schemas.microsoft.com/office/powerpoint/2010/main" val="5210485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Ontologies?</a:t>
            </a:r>
            <a:endParaRPr lang="en-US" sz="6600" dirty="0"/>
          </a:p>
        </p:txBody>
      </p:sp>
      <p:sp>
        <p:nvSpPr>
          <p:cNvPr id="5" name="Rectangle 4"/>
          <p:cNvSpPr/>
          <p:nvPr/>
        </p:nvSpPr>
        <p:spPr>
          <a:xfrm>
            <a:off x="609600" y="2049797"/>
            <a:ext cx="7728591" cy="646331"/>
          </a:xfrm>
          <a:prstGeom prst="rect">
            <a:avLst/>
          </a:prstGeom>
        </p:spPr>
        <p:txBody>
          <a:bodyPr wrap="none">
            <a:spAutoFit/>
          </a:bodyPr>
          <a:lstStyle/>
          <a:p>
            <a:r>
              <a:rPr lang="en-US" sz="3600" b="1" dirty="0" smtClean="0">
                <a:latin typeface="Futura Condensed ExtraBold" charset="0"/>
                <a:ea typeface="Futura Condensed ExtraBold" charset="0"/>
                <a:cs typeface="Futura Condensed ExtraBold" charset="0"/>
                <a:sym typeface="Wingdings"/>
              </a:rPr>
              <a:t>Goal is to help </a:t>
            </a:r>
            <a:r>
              <a:rPr lang="en-US" sz="3600" b="1" dirty="0" smtClean="0">
                <a:solidFill>
                  <a:schemeClr val="accent5"/>
                </a:solidFill>
                <a:latin typeface="Futura Condensed ExtraBold" charset="0"/>
                <a:ea typeface="Futura Condensed ExtraBold" charset="0"/>
                <a:cs typeface="Futura Condensed ExtraBold" charset="0"/>
                <a:sym typeface="Wingdings"/>
              </a:rPr>
              <a:t>users </a:t>
            </a:r>
            <a:r>
              <a:rPr lang="en-US" sz="3600" b="1" dirty="0" smtClean="0">
                <a:latin typeface="Futura Condensed ExtraBold" charset="0"/>
                <a:ea typeface="Futura Condensed ExtraBold" charset="0"/>
                <a:cs typeface="Futura Condensed ExtraBold" charset="0"/>
                <a:sym typeface="Wingdings"/>
              </a:rPr>
              <a:t>solve problems</a:t>
            </a:r>
            <a:endParaRPr lang="en-US" sz="3600" b="1" dirty="0">
              <a:latin typeface="Futura Condensed ExtraBold" charset="0"/>
              <a:ea typeface="Futura Condensed ExtraBold" charset="0"/>
              <a:cs typeface="Futura Condensed ExtraBold" charset="0"/>
            </a:endParaRPr>
          </a:p>
        </p:txBody>
      </p:sp>
      <p:sp>
        <p:nvSpPr>
          <p:cNvPr id="6" name="TextBox 5"/>
          <p:cNvSpPr txBox="1"/>
          <p:nvPr/>
        </p:nvSpPr>
        <p:spPr>
          <a:xfrm>
            <a:off x="609600" y="3559785"/>
            <a:ext cx="10137327" cy="646331"/>
          </a:xfrm>
          <a:prstGeom prst="rect">
            <a:avLst/>
          </a:prstGeom>
          <a:noFill/>
        </p:spPr>
        <p:txBody>
          <a:bodyPr wrap="none" rtlCol="0">
            <a:spAutoFit/>
          </a:bodyPr>
          <a:lstStyle/>
          <a:p>
            <a:r>
              <a:rPr lang="en-US" sz="3600" b="1" dirty="0" smtClean="0">
                <a:latin typeface="Futura Condensed ExtraBold" charset="0"/>
                <a:ea typeface="Futura Condensed ExtraBold" charset="0"/>
                <a:cs typeface="Futura Condensed ExtraBold" charset="0"/>
              </a:rPr>
              <a:t>Let </a:t>
            </a:r>
            <a:r>
              <a:rPr lang="en-US" sz="3600" b="1" dirty="0" smtClean="0">
                <a:solidFill>
                  <a:schemeClr val="accent5"/>
                </a:solidFill>
                <a:latin typeface="Futura Condensed ExtraBold" charset="0"/>
                <a:ea typeface="Futura Condensed ExtraBold" charset="0"/>
                <a:cs typeface="Futura Condensed ExtraBold" charset="0"/>
              </a:rPr>
              <a:t>users </a:t>
            </a:r>
            <a:r>
              <a:rPr lang="en-US" sz="3600" b="1" dirty="0" smtClean="0">
                <a:latin typeface="Futura Condensed ExtraBold" charset="0"/>
                <a:ea typeface="Futura Condensed ExtraBold" charset="0"/>
                <a:cs typeface="Futura Condensed ExtraBold" charset="0"/>
              </a:rPr>
              <a:t>tell you what entities matter to them</a:t>
            </a:r>
            <a:endParaRPr lang="en-US" sz="3600" b="1" dirty="0">
              <a:latin typeface="Futura Condensed ExtraBold" charset="0"/>
              <a:ea typeface="Futura Condensed ExtraBold" charset="0"/>
              <a:cs typeface="Futura Condensed ExtraBold" charset="0"/>
            </a:endParaRPr>
          </a:p>
        </p:txBody>
      </p:sp>
      <p:sp>
        <p:nvSpPr>
          <p:cNvPr id="8" name="TextBox 7"/>
          <p:cNvSpPr txBox="1"/>
          <p:nvPr/>
        </p:nvSpPr>
        <p:spPr>
          <a:xfrm>
            <a:off x="609600" y="5069773"/>
            <a:ext cx="10861964" cy="1200329"/>
          </a:xfrm>
          <a:prstGeom prst="rect">
            <a:avLst/>
          </a:prstGeom>
          <a:noFill/>
        </p:spPr>
        <p:txBody>
          <a:bodyPr wrap="square" rtlCol="0">
            <a:spAutoFit/>
          </a:bodyPr>
          <a:lstStyle/>
          <a:p>
            <a:r>
              <a:rPr lang="en-US" sz="3600" b="1" dirty="0" smtClean="0">
                <a:latin typeface="Futura Condensed ExtraBold" charset="0"/>
                <a:ea typeface="Futura Condensed ExtraBold" charset="0"/>
                <a:cs typeface="Futura Condensed ExtraBold" charset="0"/>
              </a:rPr>
              <a:t>Build the shallowest, simplest ontology that captures the entities </a:t>
            </a:r>
            <a:r>
              <a:rPr lang="en-US" sz="3600" b="1" dirty="0" smtClean="0">
                <a:solidFill>
                  <a:schemeClr val="accent5"/>
                </a:solidFill>
                <a:latin typeface="Futura Condensed ExtraBold" charset="0"/>
                <a:ea typeface="Futura Condensed ExtraBold" charset="0"/>
                <a:cs typeface="Futura Condensed ExtraBold" charset="0"/>
              </a:rPr>
              <a:t>users</a:t>
            </a:r>
            <a:r>
              <a:rPr lang="en-US" sz="3600" b="1" dirty="0" smtClean="0">
                <a:latin typeface="Futura Condensed ExtraBold" charset="0"/>
                <a:ea typeface="Futura Condensed ExtraBold" charset="0"/>
                <a:cs typeface="Futura Condensed ExtraBold" charset="0"/>
              </a:rPr>
              <a:t> care about</a:t>
            </a: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27</a:t>
            </a:fld>
            <a:endParaRPr lang="en-US"/>
          </a:p>
        </p:txBody>
      </p:sp>
    </p:spTree>
    <p:extLst>
      <p:ext uri="{BB962C8B-B14F-4D97-AF65-F5344CB8AC3E}">
        <p14:creationId xmlns:p14="http://schemas.microsoft.com/office/powerpoint/2010/main" val="15423265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Ontologies?</a:t>
            </a:r>
            <a:endParaRPr lang="en-US" sz="6600" dirty="0"/>
          </a:p>
        </p:txBody>
      </p:sp>
      <p:sp>
        <p:nvSpPr>
          <p:cNvPr id="5" name="Rectangle 4"/>
          <p:cNvSpPr/>
          <p:nvPr/>
        </p:nvSpPr>
        <p:spPr>
          <a:xfrm>
            <a:off x="609600" y="2049797"/>
            <a:ext cx="10572318" cy="646331"/>
          </a:xfrm>
          <a:prstGeom prst="rect">
            <a:avLst/>
          </a:prstGeom>
        </p:spPr>
        <p:txBody>
          <a:bodyPr wrap="none">
            <a:spAutoFit/>
          </a:bodyPr>
          <a:lstStyle/>
          <a:p>
            <a:r>
              <a:rPr lang="en-US" sz="3600" b="1" dirty="0" smtClean="0">
                <a:latin typeface="Futura Condensed ExtraBold" charset="0"/>
                <a:ea typeface="Futura Condensed ExtraBold" charset="0"/>
                <a:cs typeface="Futura Condensed ExtraBold" charset="0"/>
                <a:sym typeface="Wingdings"/>
              </a:rPr>
              <a:t>Domain ontologies don’t exist for </a:t>
            </a:r>
            <a:r>
              <a:rPr lang="en-US" sz="3600" b="1" dirty="0" err="1" smtClean="0">
                <a:solidFill>
                  <a:schemeClr val="accent5"/>
                </a:solidFill>
                <a:latin typeface="Futura Condensed ExtraBold" charset="0"/>
                <a:ea typeface="Futura Condensed ExtraBold" charset="0"/>
                <a:cs typeface="Futura Condensed ExtraBold" charset="0"/>
                <a:sym typeface="Wingdings"/>
              </a:rPr>
              <a:t>unusal</a:t>
            </a:r>
            <a:r>
              <a:rPr lang="en-US" sz="3600" b="1" dirty="0" smtClean="0">
                <a:solidFill>
                  <a:schemeClr val="accent5"/>
                </a:solidFill>
                <a:latin typeface="Futura Condensed ExtraBold" charset="0"/>
                <a:ea typeface="Futura Condensed ExtraBold" charset="0"/>
                <a:cs typeface="Futura Condensed ExtraBold" charset="0"/>
                <a:sym typeface="Wingdings"/>
              </a:rPr>
              <a:t> domains</a:t>
            </a:r>
            <a:endParaRPr lang="en-US" sz="3600" b="1" dirty="0">
              <a:solidFill>
                <a:schemeClr val="accent5"/>
              </a:solidFill>
              <a:latin typeface="Futura Condensed ExtraBold" charset="0"/>
              <a:ea typeface="Futura Condensed ExtraBold" charset="0"/>
              <a:cs typeface="Futura Condensed ExtraBold" charset="0"/>
            </a:endParaRPr>
          </a:p>
        </p:txBody>
      </p:sp>
      <p:sp>
        <p:nvSpPr>
          <p:cNvPr id="6" name="TextBox 5"/>
          <p:cNvSpPr txBox="1"/>
          <p:nvPr/>
        </p:nvSpPr>
        <p:spPr>
          <a:xfrm>
            <a:off x="609600" y="3889509"/>
            <a:ext cx="8240782" cy="646331"/>
          </a:xfrm>
          <a:prstGeom prst="rect">
            <a:avLst/>
          </a:prstGeom>
          <a:noFill/>
        </p:spPr>
        <p:txBody>
          <a:bodyPr wrap="none" rtlCol="0">
            <a:spAutoFit/>
          </a:bodyPr>
          <a:lstStyle/>
          <a:p>
            <a:r>
              <a:rPr lang="en-US" sz="3600" b="1" dirty="0" smtClean="0">
                <a:solidFill>
                  <a:schemeClr val="accent2"/>
                </a:solidFill>
                <a:latin typeface="Futura Condensed ExtraBold" charset="0"/>
                <a:ea typeface="Futura Condensed ExtraBold" charset="0"/>
                <a:cs typeface="Futura Condensed ExtraBold" charset="0"/>
              </a:rPr>
              <a:t>Build new one </a:t>
            </a:r>
            <a:r>
              <a:rPr lang="en-US" sz="3600" b="1" dirty="0" smtClean="0">
                <a:latin typeface="Futura Condensed ExtraBold" charset="0"/>
                <a:ea typeface="Futura Condensed ExtraBold" charset="0"/>
                <a:cs typeface="Futura Condensed ExtraBold" charset="0"/>
              </a:rPr>
              <a:t>or extend existing one?</a:t>
            </a:r>
            <a:endParaRPr lang="en-US" sz="3600" b="1" dirty="0">
              <a:latin typeface="Futura Condensed ExtraBold" charset="0"/>
              <a:ea typeface="Futura Condensed ExtraBold" charset="0"/>
              <a:cs typeface="Futura Condensed ExtraBold" charset="0"/>
            </a:endParaRPr>
          </a:p>
        </p:txBody>
      </p:sp>
      <p:sp>
        <p:nvSpPr>
          <p:cNvPr id="7" name="TextBox 6"/>
          <p:cNvSpPr txBox="1"/>
          <p:nvPr/>
        </p:nvSpPr>
        <p:spPr>
          <a:xfrm>
            <a:off x="609600" y="4625779"/>
            <a:ext cx="3783152" cy="646331"/>
          </a:xfrm>
          <a:prstGeom prst="rect">
            <a:avLst/>
          </a:prstGeom>
          <a:noFill/>
        </p:spPr>
        <p:txBody>
          <a:bodyPr wrap="none" rtlCol="0">
            <a:spAutoFit/>
          </a:bodyPr>
          <a:lstStyle/>
          <a:p>
            <a:r>
              <a:rPr lang="en-US" sz="3600" b="1" dirty="0" smtClean="0">
                <a:latin typeface="Futura Condensed ExtraBold" charset="0"/>
                <a:ea typeface="Futura Condensed ExtraBold" charset="0"/>
                <a:cs typeface="Futura Condensed ExtraBold" charset="0"/>
              </a:rPr>
              <a:t>Deep or </a:t>
            </a:r>
            <a:r>
              <a:rPr lang="en-US" sz="3600" b="1" dirty="0" smtClean="0">
                <a:solidFill>
                  <a:schemeClr val="accent2"/>
                </a:solidFill>
                <a:latin typeface="Futura Condensed ExtraBold" charset="0"/>
                <a:ea typeface="Futura Condensed ExtraBold" charset="0"/>
                <a:cs typeface="Futura Condensed ExtraBold" charset="0"/>
              </a:rPr>
              <a:t>shallow</a:t>
            </a:r>
            <a:r>
              <a:rPr lang="en-US" sz="3600" b="1" dirty="0" smtClean="0">
                <a:latin typeface="Futura Condensed ExtraBold" charset="0"/>
                <a:ea typeface="Futura Condensed ExtraBold" charset="0"/>
                <a:cs typeface="Futura Condensed ExtraBold" charset="0"/>
              </a:rPr>
              <a:t>?</a:t>
            </a:r>
            <a:endParaRPr lang="en-US" sz="3600" b="1" dirty="0">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28</a:t>
            </a:fld>
            <a:endParaRPr lang="en-US"/>
          </a:p>
        </p:txBody>
      </p:sp>
    </p:spTree>
    <p:extLst>
      <p:ext uri="{BB962C8B-B14F-4D97-AF65-F5344CB8AC3E}">
        <p14:creationId xmlns:p14="http://schemas.microsoft.com/office/powerpoint/2010/main" val="21207328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8175" y="2505693"/>
            <a:ext cx="7687425" cy="1446550"/>
          </a:xfrm>
          <a:prstGeom prst="rect">
            <a:avLst/>
          </a:prstGeom>
          <a:noFill/>
        </p:spPr>
        <p:txBody>
          <a:bodyPr wrap="none" rtlCol="0">
            <a:spAutoFit/>
          </a:bodyPr>
          <a:lstStyle/>
          <a:p>
            <a:r>
              <a:rPr lang="en-US" sz="3600" b="1" dirty="0" smtClean="0">
                <a:latin typeface="Futura Condensed ExtraBold" charset="0"/>
                <a:ea typeface="Futura Condensed ExtraBold" charset="0"/>
                <a:cs typeface="Futura Condensed ExtraBold" charset="0"/>
              </a:rPr>
              <a:t>Where to </a:t>
            </a:r>
            <a:r>
              <a:rPr lang="en-US" sz="8800" b="1" dirty="0" smtClean="0">
                <a:solidFill>
                  <a:schemeClr val="accent5"/>
                </a:solidFill>
                <a:latin typeface="Futura Condensed ExtraBold" charset="0"/>
                <a:ea typeface="Futura Condensed ExtraBold" charset="0"/>
                <a:cs typeface="Futura Condensed ExtraBold" charset="0"/>
              </a:rPr>
              <a:t>Store KGs?</a:t>
            </a:r>
            <a:endParaRPr lang="en-US" sz="8800" b="1" dirty="0" smtClean="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29</a:t>
            </a:fld>
            <a:endParaRPr lang="en-US"/>
          </a:p>
        </p:txBody>
      </p:sp>
    </p:spTree>
    <p:extLst>
      <p:ext uri="{BB962C8B-B14F-4D97-AF65-F5344CB8AC3E}">
        <p14:creationId xmlns:p14="http://schemas.microsoft.com/office/powerpoint/2010/main" val="8655374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67718"/>
            <a:ext cx="10363200" cy="2522564"/>
          </a:xfrm>
        </p:spPr>
        <p:txBody>
          <a:bodyPr/>
          <a:lstStyle/>
          <a:p>
            <a:r>
              <a:rPr lang="en-US" sz="8000" dirty="0" smtClean="0"/>
              <a:t>Unusual </a:t>
            </a:r>
            <a:r>
              <a:rPr lang="en-US" sz="4000" dirty="0">
                <a:solidFill>
                  <a:schemeClr val="tx1"/>
                </a:solidFill>
              </a:rPr>
              <a:t>d</a:t>
            </a:r>
            <a:r>
              <a:rPr lang="en-US" sz="4000" dirty="0" smtClean="0">
                <a:solidFill>
                  <a:schemeClr val="tx1"/>
                </a:solidFill>
              </a:rPr>
              <a:t>omains</a:t>
            </a:r>
            <a:endParaRPr lang="en-US" sz="4000" dirty="0">
              <a:solidFill>
                <a:schemeClr val="tx1"/>
              </a:solidFill>
            </a:endParaRPr>
          </a:p>
        </p:txBody>
      </p:sp>
    </p:spTree>
    <p:extLst>
      <p:ext uri="{BB962C8B-B14F-4D97-AF65-F5344CB8AC3E}">
        <p14:creationId xmlns:p14="http://schemas.microsoft.com/office/powerpoint/2010/main" val="13317965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8397AC-2E96-4CD1-B1AB-003A48DFF8CD}"/>
              </a:ext>
            </a:extLst>
          </p:cNvPr>
          <p:cNvSpPr>
            <a:spLocks noGrp="1"/>
          </p:cNvSpPr>
          <p:nvPr>
            <p:ph type="title"/>
          </p:nvPr>
        </p:nvSpPr>
        <p:spPr/>
        <p:txBody>
          <a:bodyPr/>
          <a:lstStyle/>
          <a:p>
            <a:r>
              <a:rPr lang="en-US" dirty="0"/>
              <a:t>Serializing K</a:t>
            </a:r>
            <a:r>
              <a:rPr lang="en-US" dirty="0" smtClean="0"/>
              <a:t>nowledge </a:t>
            </a:r>
            <a:r>
              <a:rPr lang="en-US" dirty="0"/>
              <a:t>G</a:t>
            </a:r>
            <a:r>
              <a:rPr lang="en-US" dirty="0" smtClean="0"/>
              <a:t>raphs</a:t>
            </a:r>
            <a:endParaRPr lang="en-US" dirty="0"/>
          </a:p>
        </p:txBody>
      </p:sp>
      <p:sp>
        <p:nvSpPr>
          <p:cNvPr id="3" name="Content Placeholder 2">
            <a:extLst>
              <a:ext uri="{FF2B5EF4-FFF2-40B4-BE49-F238E27FC236}">
                <a16:creationId xmlns="" xmlns:a16="http://schemas.microsoft.com/office/drawing/2014/main" id="{AF04890E-A8C3-4B35-8292-E824E8F9580A}"/>
              </a:ext>
            </a:extLst>
          </p:cNvPr>
          <p:cNvSpPr>
            <a:spLocks noGrp="1"/>
          </p:cNvSpPr>
          <p:nvPr>
            <p:ph idx="1"/>
          </p:nvPr>
        </p:nvSpPr>
        <p:spPr/>
        <p:txBody>
          <a:bodyPr>
            <a:normAutofit fontScale="92500" lnSpcReduction="20000"/>
          </a:bodyPr>
          <a:lstStyle/>
          <a:p>
            <a:r>
              <a:rPr lang="en-US" dirty="0"/>
              <a:t>Resource Description Framework (RDF) </a:t>
            </a:r>
            <a:endParaRPr lang="en-US" dirty="0" smtClean="0"/>
          </a:p>
          <a:p>
            <a:pPr lvl="1"/>
            <a:r>
              <a:rPr lang="en-US" dirty="0" smtClean="0"/>
              <a:t>Database (triple store): </a:t>
            </a:r>
            <a:r>
              <a:rPr lang="en-US" dirty="0" err="1" smtClean="0"/>
              <a:t>AllegroGraph</a:t>
            </a:r>
            <a:r>
              <a:rPr lang="en-US" dirty="0" smtClean="0"/>
              <a:t>, Virtuoso, </a:t>
            </a:r>
          </a:p>
          <a:p>
            <a:pPr lvl="1"/>
            <a:r>
              <a:rPr lang="en-US" dirty="0" smtClean="0"/>
              <a:t>Query: SPARQL (SQL-like)</a:t>
            </a:r>
          </a:p>
          <a:p>
            <a:r>
              <a:rPr lang="en-US" dirty="0" smtClean="0"/>
              <a:t>Key-Value, Document Stores</a:t>
            </a:r>
          </a:p>
          <a:p>
            <a:pPr lvl="1"/>
            <a:r>
              <a:rPr lang="en-US" dirty="0" smtClean="0"/>
              <a:t>Data model: Node-centric</a:t>
            </a:r>
          </a:p>
          <a:p>
            <a:pPr lvl="1"/>
            <a:r>
              <a:rPr lang="en-US" dirty="0" smtClean="0"/>
              <a:t>Databases: </a:t>
            </a:r>
            <a:r>
              <a:rPr lang="en-US" dirty="0" err="1" smtClean="0"/>
              <a:t>Hbase</a:t>
            </a:r>
            <a:r>
              <a:rPr lang="en-US" dirty="0" smtClean="0"/>
              <a:t>, MongoDB, Elastic Search, </a:t>
            </a:r>
            <a:r>
              <a:rPr lang="mr-IN" dirty="0" smtClean="0"/>
              <a:t>…</a:t>
            </a:r>
            <a:endParaRPr lang="en-US" dirty="0" smtClean="0"/>
          </a:p>
          <a:p>
            <a:pPr lvl="1"/>
            <a:r>
              <a:rPr lang="en-US" dirty="0" smtClean="0"/>
              <a:t>Query: filters, keywords, aggregation (no joins)</a:t>
            </a:r>
          </a:p>
          <a:p>
            <a:r>
              <a:rPr lang="en-US" dirty="0" smtClean="0"/>
              <a:t>Graph Databases</a:t>
            </a:r>
          </a:p>
          <a:p>
            <a:pPr lvl="1"/>
            <a:r>
              <a:rPr lang="en-US" dirty="0" smtClean="0"/>
              <a:t>Data model: graph</a:t>
            </a:r>
          </a:p>
          <a:p>
            <a:pPr lvl="1"/>
            <a:r>
              <a:rPr lang="en-US" dirty="0" smtClean="0"/>
              <a:t>Databases: Neo4J, Cayley, </a:t>
            </a:r>
            <a:r>
              <a:rPr lang="en-US" dirty="0" err="1" smtClean="0"/>
              <a:t>MarkLogic</a:t>
            </a:r>
            <a:r>
              <a:rPr lang="en-US" dirty="0" smtClean="0"/>
              <a:t>, </a:t>
            </a:r>
            <a:r>
              <a:rPr lang="en-US" dirty="0" err="1" smtClean="0"/>
              <a:t>GraphDB</a:t>
            </a:r>
            <a:r>
              <a:rPr lang="en-US" dirty="0" smtClean="0"/>
              <a:t>, Titan, </a:t>
            </a:r>
            <a:r>
              <a:rPr lang="en-US" dirty="0" err="1" smtClean="0"/>
              <a:t>OrientDB</a:t>
            </a:r>
            <a:r>
              <a:rPr lang="en-US" dirty="0" smtClean="0"/>
              <a:t>, Oracle, </a:t>
            </a:r>
            <a:r>
              <a:rPr lang="mr-IN" dirty="0" smtClean="0"/>
              <a:t>…</a:t>
            </a:r>
            <a:endParaRPr lang="en-US" dirty="0" smtClean="0"/>
          </a:p>
          <a:p>
            <a:pPr lvl="1"/>
            <a:r>
              <a:rPr lang="en-US" dirty="0" smtClean="0"/>
              <a:t>Query: </a:t>
            </a:r>
            <a:r>
              <a:rPr lang="en-US" dirty="0" err="1" smtClean="0"/>
              <a:t>GraphQL</a:t>
            </a:r>
            <a:r>
              <a:rPr lang="en-US" dirty="0" smtClean="0"/>
              <a:t>, Gremlin, Cypher</a:t>
            </a:r>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30</a:t>
            </a:fld>
            <a:endParaRPr lang="en-US"/>
          </a:p>
        </p:txBody>
      </p:sp>
    </p:spTree>
    <p:extLst>
      <p:ext uri="{BB962C8B-B14F-4D97-AF65-F5344CB8AC3E}">
        <p14:creationId xmlns:p14="http://schemas.microsoft.com/office/powerpoint/2010/main" val="4340919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
            <a:ext cx="11582400" cy="1157797"/>
          </a:xfrm>
        </p:spPr>
        <p:txBody>
          <a:bodyPr/>
          <a:lstStyle/>
          <a:p>
            <a:r>
              <a:rPr lang="en-US" sz="4800" dirty="0" smtClean="0"/>
              <a:t>Popularity Ranking Of </a:t>
            </a:r>
            <a:r>
              <a:rPr lang="en-US" sz="4800" smtClean="0"/>
              <a:t>Graph Databases</a:t>
            </a:r>
            <a:endParaRPr lang="en-US" sz="4800"/>
          </a:p>
        </p:txBody>
      </p:sp>
      <p:pic>
        <p:nvPicPr>
          <p:cNvPr id="6" name="Picture 5"/>
          <p:cNvPicPr>
            <a:picLocks noChangeAspect="1"/>
          </p:cNvPicPr>
          <p:nvPr/>
        </p:nvPicPr>
        <p:blipFill>
          <a:blip r:embed="rId2"/>
          <a:stretch>
            <a:fillRect/>
          </a:stretch>
        </p:blipFill>
        <p:spPr>
          <a:xfrm>
            <a:off x="723625" y="856157"/>
            <a:ext cx="10696507" cy="5871214"/>
          </a:xfrm>
          <a:prstGeom prst="rect">
            <a:avLst/>
          </a:prstGeom>
        </p:spPr>
      </p:pic>
      <p:sp>
        <p:nvSpPr>
          <p:cNvPr id="7" name="Rectangle 6"/>
          <p:cNvSpPr/>
          <p:nvPr/>
        </p:nvSpPr>
        <p:spPr>
          <a:xfrm>
            <a:off x="8123642" y="6573482"/>
            <a:ext cx="4068358" cy="307777"/>
          </a:xfrm>
          <a:prstGeom prst="rect">
            <a:avLst/>
          </a:prstGeom>
        </p:spPr>
        <p:txBody>
          <a:bodyPr wrap="none">
            <a:spAutoFit/>
          </a:bodyPr>
          <a:lstStyle/>
          <a:p>
            <a:r>
              <a:rPr lang="en-US" sz="1400" dirty="0"/>
              <a:t>https://</a:t>
            </a:r>
            <a:r>
              <a:rPr lang="en-US" sz="1400" dirty="0" err="1"/>
              <a:t>db-engines.com</a:t>
            </a:r>
            <a:r>
              <a:rPr lang="en-US" sz="1400" dirty="0"/>
              <a:t>/</a:t>
            </a:r>
            <a:r>
              <a:rPr lang="en-US" sz="1400" dirty="0" err="1"/>
              <a:t>en</a:t>
            </a:r>
            <a:r>
              <a:rPr lang="en-US" sz="1400" dirty="0"/>
              <a:t>/</a:t>
            </a:r>
            <a:r>
              <a:rPr lang="en-US" sz="1400" dirty="0" err="1"/>
              <a:t>ranking_trend</a:t>
            </a:r>
            <a:r>
              <a:rPr lang="en-US" sz="1400" dirty="0"/>
              <a:t>/</a:t>
            </a:r>
            <a:r>
              <a:rPr lang="en-US" sz="1400" dirty="0" err="1"/>
              <a:t>graph+dbms</a:t>
            </a:r>
            <a:endParaRPr lang="en-US" sz="1400" dirty="0"/>
          </a:p>
        </p:txBody>
      </p:sp>
      <p:sp>
        <p:nvSpPr>
          <p:cNvPr id="2" name="Footer Placeholder 1"/>
          <p:cNvSpPr>
            <a:spLocks noGrp="1"/>
          </p:cNvSpPr>
          <p:nvPr>
            <p:ph type="ftr" sz="quarter" idx="11"/>
          </p:nvPr>
        </p:nvSpPr>
        <p:spPr/>
        <p:txBody>
          <a:bodyPr/>
          <a:lstStyle/>
          <a:p>
            <a:r>
              <a:rPr lang="en-US" smtClean="0"/>
              <a:t>Kejriwal, Szekely</a:t>
            </a:r>
            <a:endParaRPr lang="en-US"/>
          </a:p>
        </p:txBody>
      </p:sp>
      <p:sp>
        <p:nvSpPr>
          <p:cNvPr id="3" name="Slide Number Placeholder 2"/>
          <p:cNvSpPr>
            <a:spLocks noGrp="1"/>
          </p:cNvSpPr>
          <p:nvPr>
            <p:ph type="sldNum" sz="quarter" idx="12"/>
          </p:nvPr>
        </p:nvSpPr>
        <p:spPr/>
        <p:txBody>
          <a:bodyPr/>
          <a:lstStyle/>
          <a:p>
            <a:fld id="{07185052-16E8-7E4B-9E32-0EAF7D224DD4}" type="slidenum">
              <a:rPr lang="en-US" smtClean="0"/>
              <a:t>31</a:t>
            </a:fld>
            <a:endParaRPr lang="en-US"/>
          </a:p>
        </p:txBody>
      </p:sp>
    </p:spTree>
    <p:extLst>
      <p:ext uri="{BB962C8B-B14F-4D97-AF65-F5344CB8AC3E}">
        <p14:creationId xmlns:p14="http://schemas.microsoft.com/office/powerpoint/2010/main" val="202983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30" y="5"/>
            <a:ext cx="11652570" cy="1105170"/>
          </a:xfrm>
        </p:spPr>
        <p:txBody>
          <a:bodyPr/>
          <a:lstStyle/>
          <a:p>
            <a:r>
              <a:rPr lang="en-US" sz="3600" dirty="0" err="1" smtClean="0"/>
              <a:t>ElasticSearch</a:t>
            </a:r>
            <a:r>
              <a:rPr lang="en-US" sz="3600" dirty="0" smtClean="0"/>
              <a:t>, MongoDB &amp; Neo4J Have Wide Adoption</a:t>
            </a:r>
            <a:endParaRPr lang="en-US" sz="3600" dirty="0"/>
          </a:p>
        </p:txBody>
      </p:sp>
      <p:pic>
        <p:nvPicPr>
          <p:cNvPr id="3" name="Picture 2"/>
          <p:cNvPicPr>
            <a:picLocks noChangeAspect="1"/>
          </p:cNvPicPr>
          <p:nvPr/>
        </p:nvPicPr>
        <p:blipFill>
          <a:blip r:embed="rId2"/>
          <a:stretch>
            <a:fillRect/>
          </a:stretch>
        </p:blipFill>
        <p:spPr>
          <a:xfrm>
            <a:off x="539430" y="815295"/>
            <a:ext cx="10453106" cy="5817074"/>
          </a:xfrm>
          <a:prstGeom prst="rect">
            <a:avLst/>
          </a:prstGeom>
        </p:spPr>
      </p:pic>
      <p:sp>
        <p:nvSpPr>
          <p:cNvPr id="4" name="TextBox 3"/>
          <p:cNvSpPr txBox="1"/>
          <p:nvPr/>
        </p:nvSpPr>
        <p:spPr>
          <a:xfrm>
            <a:off x="6841554" y="4598313"/>
            <a:ext cx="1181029" cy="307777"/>
          </a:xfrm>
          <a:prstGeom prst="rect">
            <a:avLst/>
          </a:prstGeom>
          <a:noFill/>
        </p:spPr>
        <p:txBody>
          <a:bodyPr wrap="none" rtlCol="0">
            <a:spAutoFit/>
          </a:bodyPr>
          <a:lstStyle/>
          <a:p>
            <a:r>
              <a:rPr lang="en-US" sz="1400" b="1" smtClean="0">
                <a:latin typeface="Futura Condensed ExtraBold" charset="0"/>
                <a:ea typeface="Futura Condensed ExtraBold" charset="0"/>
                <a:cs typeface="Futura Condensed ExtraBold" charset="0"/>
              </a:rPr>
              <a:t>Triple Stores</a:t>
            </a:r>
          </a:p>
        </p:txBody>
      </p:sp>
      <p:sp>
        <p:nvSpPr>
          <p:cNvPr id="5" name="Rectangle 4"/>
          <p:cNvSpPr/>
          <p:nvPr/>
        </p:nvSpPr>
        <p:spPr>
          <a:xfrm>
            <a:off x="8123642" y="6573482"/>
            <a:ext cx="4068358" cy="307777"/>
          </a:xfrm>
          <a:prstGeom prst="rect">
            <a:avLst/>
          </a:prstGeom>
        </p:spPr>
        <p:txBody>
          <a:bodyPr wrap="none">
            <a:spAutoFit/>
          </a:bodyPr>
          <a:lstStyle/>
          <a:p>
            <a:r>
              <a:rPr lang="en-US" sz="1400" dirty="0"/>
              <a:t>https://</a:t>
            </a:r>
            <a:r>
              <a:rPr lang="en-US" sz="1400" dirty="0" err="1"/>
              <a:t>db-engines.com</a:t>
            </a:r>
            <a:r>
              <a:rPr lang="en-US" sz="1400" dirty="0"/>
              <a:t>/</a:t>
            </a:r>
            <a:r>
              <a:rPr lang="en-US" sz="1400" dirty="0" err="1"/>
              <a:t>en</a:t>
            </a:r>
            <a:r>
              <a:rPr lang="en-US" sz="1400" dirty="0"/>
              <a:t>/</a:t>
            </a:r>
            <a:r>
              <a:rPr lang="en-US" sz="1400" dirty="0" err="1"/>
              <a:t>ranking_trend</a:t>
            </a:r>
            <a:r>
              <a:rPr lang="en-US" sz="1400" dirty="0"/>
              <a:t>/</a:t>
            </a:r>
            <a:r>
              <a:rPr lang="en-US" sz="1400" dirty="0" err="1"/>
              <a:t>graph+dbms</a:t>
            </a:r>
            <a:endParaRPr lang="en-US" sz="1400" dirty="0"/>
          </a:p>
        </p:txBody>
      </p:sp>
      <p:sp>
        <p:nvSpPr>
          <p:cNvPr id="6" name="Footer Placeholder 5"/>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32</a:t>
            </a:fld>
            <a:endParaRPr lang="en-US"/>
          </a:p>
        </p:txBody>
      </p:sp>
    </p:spTree>
    <p:extLst>
      <p:ext uri="{BB962C8B-B14F-4D97-AF65-F5344CB8AC3E}">
        <p14:creationId xmlns:p14="http://schemas.microsoft.com/office/powerpoint/2010/main" val="17330395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3214" y="2529444"/>
            <a:ext cx="5228996" cy="1446550"/>
          </a:xfrm>
          <a:prstGeom prst="rect">
            <a:avLst/>
          </a:prstGeom>
          <a:noFill/>
        </p:spPr>
        <p:txBody>
          <a:bodyPr wrap="none" rtlCol="0">
            <a:spAutoFit/>
          </a:bodyPr>
          <a:lstStyle/>
          <a:p>
            <a:r>
              <a:rPr lang="en-US" sz="3600" b="1" dirty="0" smtClean="0">
                <a:latin typeface="Futura Condensed ExtraBold" charset="0"/>
                <a:ea typeface="Futura Condensed ExtraBold" charset="0"/>
                <a:cs typeface="Futura Condensed ExtraBold" charset="0"/>
              </a:rPr>
              <a:t>KGs I </a:t>
            </a:r>
            <a:r>
              <a:rPr lang="en-US" sz="3600" b="1" smtClean="0">
                <a:latin typeface="Futura Condensed ExtraBold" charset="0"/>
                <a:ea typeface="Futura Condensed ExtraBold" charset="0"/>
                <a:cs typeface="Futura Condensed ExtraBold" charset="0"/>
              </a:rPr>
              <a:t>can </a:t>
            </a:r>
            <a:r>
              <a:rPr lang="en-US" sz="8800" b="1" smtClean="0">
                <a:solidFill>
                  <a:schemeClr val="accent5"/>
                </a:solidFill>
                <a:latin typeface="Futura Condensed ExtraBold" charset="0"/>
                <a:ea typeface="Futura Condensed ExtraBold" charset="0"/>
                <a:cs typeface="Futura Condensed ExtraBold" charset="0"/>
              </a:rPr>
              <a:t>Reuse</a:t>
            </a:r>
            <a:endParaRPr lang="en-US" sz="8800" b="1" dirty="0" smtClean="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33</a:t>
            </a:fld>
            <a:endParaRPr lang="en-US"/>
          </a:p>
        </p:txBody>
      </p:sp>
    </p:spTree>
    <p:extLst>
      <p:ext uri="{BB962C8B-B14F-4D97-AF65-F5344CB8AC3E}">
        <p14:creationId xmlns:p14="http://schemas.microsoft.com/office/powerpoint/2010/main" val="17225925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75104" y="0"/>
            <a:ext cx="8270488" cy="6858000"/>
          </a:xfrm>
          <a:prstGeom prst="rect">
            <a:avLst/>
          </a:prstGeom>
        </p:spPr>
      </p:pic>
      <p:sp>
        <p:nvSpPr>
          <p:cNvPr id="4" name="TextBox 3"/>
          <p:cNvSpPr txBox="1"/>
          <p:nvPr/>
        </p:nvSpPr>
        <p:spPr>
          <a:xfrm>
            <a:off x="9904021" y="558141"/>
            <a:ext cx="1678921" cy="2554545"/>
          </a:xfrm>
          <a:prstGeom prst="rect">
            <a:avLst/>
          </a:prstGeom>
          <a:noFill/>
        </p:spPr>
        <p:txBody>
          <a:bodyPr wrap="none" rtlCol="0">
            <a:spAutoFit/>
          </a:bodyPr>
          <a:lstStyle/>
          <a:p>
            <a:r>
              <a:rPr lang="en-US" sz="4000" b="1" dirty="0" smtClean="0">
                <a:solidFill>
                  <a:schemeClr val="accent5"/>
                </a:solidFill>
                <a:latin typeface="Futura Condensed ExtraBold" charset="0"/>
                <a:ea typeface="Futura Condensed ExtraBold" charset="0"/>
                <a:cs typeface="Futura Condensed ExtraBold" charset="0"/>
              </a:rPr>
              <a:t>Linked</a:t>
            </a:r>
          </a:p>
          <a:p>
            <a:r>
              <a:rPr lang="en-US" sz="4000" b="1" dirty="0" smtClean="0">
                <a:solidFill>
                  <a:schemeClr val="accent5"/>
                </a:solidFill>
                <a:latin typeface="Futura Condensed ExtraBold" charset="0"/>
                <a:ea typeface="Futura Condensed ExtraBold" charset="0"/>
                <a:cs typeface="Futura Condensed ExtraBold" charset="0"/>
              </a:rPr>
              <a:t>Open</a:t>
            </a:r>
          </a:p>
          <a:p>
            <a:r>
              <a:rPr lang="en-US" sz="4000" b="1" dirty="0" smtClean="0">
                <a:solidFill>
                  <a:schemeClr val="accent5"/>
                </a:solidFill>
                <a:latin typeface="Futura Condensed ExtraBold" charset="0"/>
                <a:ea typeface="Futura Condensed ExtraBold" charset="0"/>
                <a:cs typeface="Futura Condensed ExtraBold" charset="0"/>
              </a:rPr>
              <a:t>Data</a:t>
            </a:r>
          </a:p>
          <a:p>
            <a:r>
              <a:rPr lang="en-US" sz="4000" b="1" dirty="0" smtClean="0">
                <a:solidFill>
                  <a:schemeClr val="accent5"/>
                </a:solidFill>
                <a:latin typeface="Futura Condensed ExtraBold" charset="0"/>
                <a:ea typeface="Futura Condensed ExtraBold" charset="0"/>
                <a:cs typeface="Futura Condensed ExtraBold" charset="0"/>
              </a:rPr>
              <a:t>Cloud</a:t>
            </a:r>
          </a:p>
        </p:txBody>
      </p:sp>
      <p:sp>
        <p:nvSpPr>
          <p:cNvPr id="2" name="Footer Placeholder 1"/>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34</a:t>
            </a:fld>
            <a:endParaRPr lang="en-US"/>
          </a:p>
        </p:txBody>
      </p:sp>
    </p:spTree>
    <p:extLst>
      <p:ext uri="{BB962C8B-B14F-4D97-AF65-F5344CB8AC3E}">
        <p14:creationId xmlns:p14="http://schemas.microsoft.com/office/powerpoint/2010/main" val="18860248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DBpedia</a:t>
            </a:r>
            <a:r>
              <a:rPr lang="en-US" dirty="0" smtClean="0"/>
              <a:t/>
            </a:r>
            <a:br>
              <a:rPr lang="en-US" dirty="0" smtClean="0"/>
            </a:br>
            <a:r>
              <a:rPr lang="en-US" sz="2400" dirty="0" smtClean="0">
                <a:solidFill>
                  <a:schemeClr val="tx1">
                    <a:lumMod val="50000"/>
                    <a:lumOff val="50000"/>
                  </a:schemeClr>
                </a:solidFill>
              </a:rPr>
              <a:t>RDF graph derived from </a:t>
            </a:r>
            <a:r>
              <a:rPr lang="en-US" sz="2400" dirty="0" smtClean="0">
                <a:solidFill>
                  <a:schemeClr val="tx1">
                    <a:lumMod val="50000"/>
                    <a:lumOff val="50000"/>
                  </a:schemeClr>
                </a:solidFill>
              </a:rPr>
              <a:t>Wikipedia</a:t>
            </a:r>
            <a:br>
              <a:rPr lang="en-US" sz="2400" dirty="0" smtClean="0">
                <a:solidFill>
                  <a:schemeClr val="tx1">
                    <a:lumMod val="50000"/>
                    <a:lumOff val="50000"/>
                  </a:schemeClr>
                </a:solidFill>
              </a:rPr>
            </a:br>
            <a:r>
              <a:rPr lang="en-US" sz="2400" dirty="0">
                <a:solidFill>
                  <a:schemeClr val="tx1">
                    <a:lumMod val="50000"/>
                    <a:lumOff val="50000"/>
                  </a:schemeClr>
                </a:solidFill>
              </a:rPr>
              <a:t>http://</a:t>
            </a:r>
            <a:r>
              <a:rPr lang="en-US" sz="2400" dirty="0" err="1">
                <a:solidFill>
                  <a:schemeClr val="tx1">
                    <a:lumMod val="50000"/>
                    <a:lumOff val="50000"/>
                  </a:schemeClr>
                </a:solidFill>
              </a:rPr>
              <a:t>wiki.dbpedia.org</a:t>
            </a:r>
            <a:r>
              <a:rPr lang="en-US" sz="2400" dirty="0" smtClean="0">
                <a:solidFill>
                  <a:schemeClr val="tx1">
                    <a:lumMod val="50000"/>
                    <a:lumOff val="50000"/>
                  </a:schemeClr>
                </a:solidFill>
              </a:rPr>
              <a:t>/</a:t>
            </a:r>
            <a:endParaRPr lang="en-US" sz="2400" dirty="0">
              <a:solidFill>
                <a:schemeClr val="tx1">
                  <a:lumMod val="50000"/>
                  <a:lumOff val="50000"/>
                </a:schemeClr>
              </a:solidFill>
            </a:endParaRPr>
          </a:p>
        </p:txBody>
      </p:sp>
      <p:sp>
        <p:nvSpPr>
          <p:cNvPr id="5" name="Content Placeholder 4"/>
          <p:cNvSpPr>
            <a:spLocks noGrp="1"/>
          </p:cNvSpPr>
          <p:nvPr>
            <p:ph idx="1"/>
          </p:nvPr>
        </p:nvSpPr>
        <p:spPr>
          <a:xfrm>
            <a:off x="609600" y="1793174"/>
            <a:ext cx="11582400" cy="5064828"/>
          </a:xfrm>
        </p:spPr>
        <p:txBody>
          <a:bodyPr>
            <a:normAutofit fontScale="70000" lnSpcReduction="20000"/>
          </a:bodyPr>
          <a:lstStyle/>
          <a:p>
            <a:r>
              <a:rPr lang="en-US" dirty="0"/>
              <a:t>4.58 million things</a:t>
            </a:r>
          </a:p>
          <a:p>
            <a:pPr lvl="1"/>
            <a:r>
              <a:rPr lang="en-US" dirty="0" smtClean="0"/>
              <a:t>4.22 </a:t>
            </a:r>
            <a:r>
              <a:rPr lang="en-US" dirty="0"/>
              <a:t>million are classified in a consistent </a:t>
            </a:r>
            <a:r>
              <a:rPr lang="en-US" dirty="0" smtClean="0"/>
              <a:t>ontology </a:t>
            </a:r>
            <a:endParaRPr lang="en-US" dirty="0"/>
          </a:p>
          <a:p>
            <a:r>
              <a:rPr lang="en-US" dirty="0"/>
              <a:t>1,445,000 </a:t>
            </a:r>
            <a:r>
              <a:rPr lang="en-US" dirty="0" smtClean="0"/>
              <a:t>persons </a:t>
            </a:r>
            <a:endParaRPr lang="en-US" dirty="0"/>
          </a:p>
          <a:p>
            <a:r>
              <a:rPr lang="en-US" dirty="0"/>
              <a:t>735,000 places </a:t>
            </a:r>
            <a:endParaRPr lang="en-US" dirty="0" smtClean="0"/>
          </a:p>
          <a:p>
            <a:pPr lvl="1"/>
            <a:r>
              <a:rPr lang="en-US" dirty="0" smtClean="0"/>
              <a:t>478,000 </a:t>
            </a:r>
            <a:r>
              <a:rPr lang="en-US" dirty="0"/>
              <a:t>populated places), </a:t>
            </a:r>
          </a:p>
          <a:p>
            <a:r>
              <a:rPr lang="en-US" dirty="0"/>
              <a:t>411,000 creative works </a:t>
            </a:r>
            <a:endParaRPr lang="en-US" dirty="0" smtClean="0"/>
          </a:p>
          <a:p>
            <a:pPr lvl="1"/>
            <a:r>
              <a:rPr lang="en-US" dirty="0" smtClean="0"/>
              <a:t>123,000 </a:t>
            </a:r>
            <a:r>
              <a:rPr lang="en-US" dirty="0"/>
              <a:t>music albums, 87,000 films and 19,000 video </a:t>
            </a:r>
            <a:r>
              <a:rPr lang="en-US" dirty="0" smtClean="0"/>
              <a:t>games</a:t>
            </a:r>
            <a:endParaRPr lang="en-US" dirty="0"/>
          </a:p>
          <a:p>
            <a:r>
              <a:rPr lang="en-US" dirty="0"/>
              <a:t>241,000 organizations </a:t>
            </a:r>
            <a:endParaRPr lang="en-US" dirty="0" smtClean="0"/>
          </a:p>
          <a:p>
            <a:pPr lvl="1"/>
            <a:r>
              <a:rPr lang="en-US" dirty="0" smtClean="0"/>
              <a:t>58,000 </a:t>
            </a:r>
            <a:r>
              <a:rPr lang="en-US" dirty="0"/>
              <a:t>companies and 49,000 educational </a:t>
            </a:r>
            <a:r>
              <a:rPr lang="en-US" dirty="0" smtClean="0"/>
              <a:t>institutions </a:t>
            </a:r>
            <a:endParaRPr lang="en-US" dirty="0"/>
          </a:p>
          <a:p>
            <a:r>
              <a:rPr lang="en-US" dirty="0"/>
              <a:t>251,000 </a:t>
            </a:r>
            <a:r>
              <a:rPr lang="en-US" dirty="0" smtClean="0"/>
              <a:t>species</a:t>
            </a:r>
            <a:endParaRPr lang="en-US" dirty="0"/>
          </a:p>
          <a:p>
            <a:r>
              <a:rPr lang="en-US" dirty="0"/>
              <a:t>6,000 </a:t>
            </a:r>
            <a:r>
              <a:rPr lang="en-US" dirty="0" smtClean="0"/>
              <a:t>diseases</a:t>
            </a:r>
            <a:endParaRPr lang="en-US" dirty="0"/>
          </a:p>
          <a:p>
            <a:endParaRPr lang="en-US" dirty="0"/>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35</a:t>
            </a:fld>
            <a:endParaRPr lang="en-US"/>
          </a:p>
        </p:txBody>
      </p:sp>
    </p:spTree>
    <p:extLst>
      <p:ext uri="{BB962C8B-B14F-4D97-AF65-F5344CB8AC3E}">
        <p14:creationId xmlns:p14="http://schemas.microsoft.com/office/powerpoint/2010/main" val="11459774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YAGO Knowledge Base</a:t>
            </a:r>
            <a:br>
              <a:rPr lang="en-US" dirty="0"/>
            </a:br>
            <a:r>
              <a:rPr lang="en-US" sz="2000" b="0" dirty="0" smtClean="0">
                <a:solidFill>
                  <a:schemeClr val="tx1">
                    <a:lumMod val="50000"/>
                    <a:lumOff val="50000"/>
                  </a:schemeClr>
                </a:solidFill>
                <a:latin typeface="Futura Condensed Medium" charset="0"/>
                <a:ea typeface="Futura Condensed Medium" charset="0"/>
                <a:cs typeface="Futura Condensed Medium" charset="0"/>
              </a:rPr>
              <a:t>http</a:t>
            </a:r>
            <a:r>
              <a:rPr lang="en-US" sz="2000" b="0" dirty="0">
                <a:solidFill>
                  <a:schemeClr val="tx1">
                    <a:lumMod val="50000"/>
                    <a:lumOff val="50000"/>
                  </a:schemeClr>
                </a:solidFill>
                <a:latin typeface="Futura Condensed Medium" charset="0"/>
                <a:ea typeface="Futura Condensed Medium" charset="0"/>
                <a:cs typeface="Futura Condensed Medium" charset="0"/>
              </a:rPr>
              <a:t>://</a:t>
            </a:r>
            <a:r>
              <a:rPr lang="en-US" sz="2000" b="0" dirty="0" err="1" smtClean="0">
                <a:solidFill>
                  <a:schemeClr val="tx1">
                    <a:lumMod val="50000"/>
                    <a:lumOff val="50000"/>
                  </a:schemeClr>
                </a:solidFill>
                <a:latin typeface="Futura Condensed Medium" charset="0"/>
                <a:ea typeface="Futura Condensed Medium" charset="0"/>
                <a:cs typeface="Futura Condensed Medium" charset="0"/>
              </a:rPr>
              <a:t>www.mpi-inf.mpg.de</a:t>
            </a:r>
            <a:r>
              <a:rPr lang="en-US" sz="2000" b="0" dirty="0" smtClean="0">
                <a:solidFill>
                  <a:schemeClr val="tx1">
                    <a:lumMod val="50000"/>
                    <a:lumOff val="50000"/>
                  </a:schemeClr>
                </a:solidFill>
                <a:latin typeface="Futura Condensed Medium" charset="0"/>
                <a:ea typeface="Futura Condensed Medium" charset="0"/>
                <a:cs typeface="Futura Condensed Medium" charset="0"/>
              </a:rPr>
              <a:t>/departments/databases-and-information-systems/research/</a:t>
            </a:r>
            <a:r>
              <a:rPr lang="en-US" sz="2000" b="0" dirty="0" err="1" smtClean="0">
                <a:solidFill>
                  <a:schemeClr val="tx1">
                    <a:lumMod val="50000"/>
                    <a:lumOff val="50000"/>
                  </a:schemeClr>
                </a:solidFill>
                <a:latin typeface="Futura Condensed Medium" charset="0"/>
                <a:ea typeface="Futura Condensed Medium" charset="0"/>
                <a:cs typeface="Futura Condensed Medium" charset="0"/>
              </a:rPr>
              <a:t>yago-naga</a:t>
            </a:r>
            <a:r>
              <a:rPr lang="en-US" sz="2000" b="0" dirty="0" smtClean="0">
                <a:solidFill>
                  <a:schemeClr val="tx1">
                    <a:lumMod val="50000"/>
                    <a:lumOff val="50000"/>
                  </a:schemeClr>
                </a:solidFill>
                <a:latin typeface="Futura Condensed Medium" charset="0"/>
                <a:ea typeface="Futura Condensed Medium" charset="0"/>
                <a:cs typeface="Futura Condensed Medium" charset="0"/>
              </a:rPr>
              <a:t>/</a:t>
            </a:r>
            <a:r>
              <a:rPr lang="en-US" sz="2000" b="0" dirty="0" err="1" smtClean="0">
                <a:solidFill>
                  <a:schemeClr val="tx1">
                    <a:lumMod val="50000"/>
                    <a:lumOff val="50000"/>
                  </a:schemeClr>
                </a:solidFill>
                <a:latin typeface="Futura Condensed Medium" charset="0"/>
                <a:ea typeface="Futura Condensed Medium" charset="0"/>
                <a:cs typeface="Futura Condensed Medium" charset="0"/>
              </a:rPr>
              <a:t>yago</a:t>
            </a:r>
            <a:r>
              <a:rPr lang="en-US" sz="2000" b="0" dirty="0" smtClean="0">
                <a:solidFill>
                  <a:schemeClr val="tx1">
                    <a:lumMod val="50000"/>
                    <a:lumOff val="50000"/>
                  </a:schemeClr>
                </a:solidFill>
                <a:latin typeface="Futura Condensed Medium" charset="0"/>
                <a:ea typeface="Futura Condensed Medium" charset="0"/>
                <a:cs typeface="Futura Condensed Medium" charset="0"/>
              </a:rPr>
              <a:t>/downloads</a:t>
            </a:r>
            <a:endParaRPr lang="en-US" dirty="0">
              <a:solidFill>
                <a:schemeClr val="tx1">
                  <a:lumMod val="50000"/>
                  <a:lumOff val="50000"/>
                </a:schemeClr>
              </a:solidFill>
            </a:endParaRPr>
          </a:p>
        </p:txBody>
      </p:sp>
      <p:sp>
        <p:nvSpPr>
          <p:cNvPr id="3" name="Content Placeholder 2"/>
          <p:cNvSpPr>
            <a:spLocks noGrp="1"/>
          </p:cNvSpPr>
          <p:nvPr>
            <p:ph idx="1"/>
          </p:nvPr>
        </p:nvSpPr>
        <p:spPr/>
        <p:txBody>
          <a:bodyPr/>
          <a:lstStyle/>
          <a:p>
            <a:r>
              <a:rPr lang="en-US" dirty="0" smtClean="0"/>
              <a:t>Derived </a:t>
            </a:r>
            <a:r>
              <a:rPr lang="en-US" dirty="0"/>
              <a:t>from Wikipedia WordNet and </a:t>
            </a:r>
            <a:r>
              <a:rPr lang="en-US" dirty="0" err="1" smtClean="0"/>
              <a:t>GeoNames</a:t>
            </a:r>
            <a:endParaRPr lang="en-US" dirty="0" smtClean="0"/>
          </a:p>
          <a:p>
            <a:pPr lvl="1"/>
            <a:r>
              <a:rPr lang="en-US" b="0" dirty="0"/>
              <a:t>10 million </a:t>
            </a:r>
            <a:r>
              <a:rPr lang="en-US" b="0" dirty="0" smtClean="0"/>
              <a:t>entities</a:t>
            </a:r>
          </a:p>
          <a:p>
            <a:pPr lvl="1"/>
            <a:r>
              <a:rPr lang="en-US" b="0" dirty="0"/>
              <a:t>120 million </a:t>
            </a:r>
            <a:r>
              <a:rPr lang="en-US" b="0" dirty="0" smtClean="0"/>
              <a:t>assertions</a:t>
            </a:r>
            <a:br>
              <a:rPr lang="en-US" b="0" dirty="0" smtClean="0"/>
            </a:br>
            <a:r>
              <a:rPr lang="en-US" b="0" dirty="0" smtClean="0"/>
              <a:t>persons</a:t>
            </a:r>
            <a:r>
              <a:rPr lang="en-US" b="0" dirty="0"/>
              <a:t>, organizations, cities, </a:t>
            </a:r>
            <a:r>
              <a:rPr lang="en-US" b="0" dirty="0" smtClean="0"/>
              <a:t>etc.</a:t>
            </a:r>
          </a:p>
          <a:p>
            <a:r>
              <a:rPr lang="en-US" b="0" dirty="0"/>
              <a:t>350,000 </a:t>
            </a:r>
            <a:r>
              <a:rPr lang="en-US" b="0" dirty="0" smtClean="0"/>
              <a:t>classes</a:t>
            </a:r>
          </a:p>
          <a:p>
            <a:pPr lvl="1"/>
            <a:r>
              <a:rPr lang="en-US" b="0" dirty="0" smtClean="0"/>
              <a:t>many fine grained classes, inferred from the data</a:t>
            </a:r>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36</a:t>
            </a:fld>
            <a:endParaRPr lang="en-US"/>
          </a:p>
        </p:txBody>
      </p:sp>
    </p:spTree>
    <p:extLst>
      <p:ext uri="{BB962C8B-B14F-4D97-AF65-F5344CB8AC3E}">
        <p14:creationId xmlns:p14="http://schemas.microsoft.com/office/powerpoint/2010/main" val="30338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
            <a:ext cx="11582400" cy="2232559"/>
          </a:xfrm>
        </p:spPr>
        <p:txBody>
          <a:bodyPr/>
          <a:lstStyle/>
          <a:p>
            <a:r>
              <a:rPr lang="en-US" dirty="0" err="1" smtClean="0"/>
              <a:t>Wikidata</a:t>
            </a:r>
            <a:r>
              <a:rPr lang="en-US" dirty="0" smtClean="0"/>
              <a:t/>
            </a:r>
            <a:br>
              <a:rPr lang="en-US" dirty="0" smtClean="0"/>
            </a:br>
            <a:r>
              <a:rPr lang="en-US" sz="2400" dirty="0" smtClean="0">
                <a:solidFill>
                  <a:schemeClr val="tx1">
                    <a:lumMod val="50000"/>
                    <a:lumOff val="50000"/>
                  </a:schemeClr>
                </a:solidFill>
              </a:rPr>
              <a:t>The ”</a:t>
            </a:r>
            <a:r>
              <a:rPr lang="en-US" sz="2400" dirty="0" err="1" smtClean="0">
                <a:solidFill>
                  <a:schemeClr val="tx1">
                    <a:lumMod val="50000"/>
                    <a:lumOff val="50000"/>
                  </a:schemeClr>
                </a:solidFill>
              </a:rPr>
              <a:t>wikipedia</a:t>
            </a:r>
            <a:r>
              <a:rPr lang="en-US" sz="2400" dirty="0" smtClean="0">
                <a:solidFill>
                  <a:schemeClr val="tx1">
                    <a:lumMod val="50000"/>
                    <a:lumOff val="50000"/>
                  </a:schemeClr>
                </a:solidFill>
              </a:rPr>
              <a:t>” of data</a:t>
            </a:r>
            <a:r>
              <a:rPr lang="en-US" sz="2400" dirty="0"/>
              <a:t/>
            </a:r>
            <a:br>
              <a:rPr lang="en-US" sz="2400" dirty="0"/>
            </a:br>
            <a:r>
              <a:rPr lang="en-US" sz="2400" dirty="0">
                <a:solidFill>
                  <a:schemeClr val="tx1">
                    <a:lumMod val="50000"/>
                    <a:lumOff val="50000"/>
                  </a:schemeClr>
                </a:solidFill>
              </a:rPr>
              <a:t>https://</a:t>
            </a:r>
            <a:r>
              <a:rPr lang="en-US" sz="2400" dirty="0" err="1" smtClean="0">
                <a:solidFill>
                  <a:schemeClr val="tx1">
                    <a:lumMod val="50000"/>
                    <a:lumOff val="50000"/>
                  </a:schemeClr>
                </a:solidFill>
              </a:rPr>
              <a:t>www.wikidata.org</a:t>
            </a:r>
            <a:r>
              <a:rPr lang="en-US" sz="2400" dirty="0" smtClean="0">
                <a:solidFill>
                  <a:schemeClr val="tx1">
                    <a:lumMod val="50000"/>
                    <a:lumOff val="50000"/>
                  </a:schemeClr>
                </a:solidFill>
              </a:rPr>
              <a:t>/wiki/</a:t>
            </a:r>
            <a:r>
              <a:rPr lang="en-US" sz="2400" dirty="0" err="1" smtClean="0">
                <a:solidFill>
                  <a:schemeClr val="tx1">
                    <a:lumMod val="50000"/>
                    <a:lumOff val="50000"/>
                  </a:schemeClr>
                </a:solidFill>
              </a:rPr>
              <a:t>Wikidata:Main_Page</a:t>
            </a:r>
            <a:endParaRPr lang="en-US" sz="2400" dirty="0">
              <a:solidFill>
                <a:schemeClr val="tx1">
                  <a:lumMod val="50000"/>
                  <a:lumOff val="50000"/>
                </a:schemeClr>
              </a:solidFill>
            </a:endParaRPr>
          </a:p>
        </p:txBody>
      </p:sp>
      <p:sp>
        <p:nvSpPr>
          <p:cNvPr id="3" name="Content Placeholder 2"/>
          <p:cNvSpPr>
            <a:spLocks noGrp="1"/>
          </p:cNvSpPr>
          <p:nvPr>
            <p:ph idx="1"/>
          </p:nvPr>
        </p:nvSpPr>
        <p:spPr>
          <a:xfrm>
            <a:off x="609600" y="2232561"/>
            <a:ext cx="11582400" cy="4625441"/>
          </a:xfrm>
        </p:spPr>
        <p:txBody>
          <a:bodyPr/>
          <a:lstStyle/>
          <a:p>
            <a:r>
              <a:rPr lang="en-US" dirty="0"/>
              <a:t>Collaborative, </a:t>
            </a:r>
            <a:r>
              <a:rPr lang="en-US" dirty="0" smtClean="0"/>
              <a:t>multilingual</a:t>
            </a:r>
          </a:p>
          <a:p>
            <a:pPr lvl="1"/>
            <a:r>
              <a:rPr lang="en-US" dirty="0" smtClean="0"/>
              <a:t>collecting </a:t>
            </a:r>
            <a:r>
              <a:rPr lang="en-US" dirty="0"/>
              <a:t>structured data to provide support for </a:t>
            </a:r>
            <a:r>
              <a:rPr lang="en-US" dirty="0" smtClean="0"/>
              <a:t>Wikipedia</a:t>
            </a:r>
          </a:p>
          <a:p>
            <a:r>
              <a:rPr lang="en-US" dirty="0"/>
              <a:t>31,419,072 </a:t>
            </a:r>
            <a:r>
              <a:rPr lang="en-US" dirty="0" smtClean="0"/>
              <a:t>items</a:t>
            </a:r>
          </a:p>
          <a:p>
            <a:pPr lvl="1"/>
            <a:r>
              <a:rPr lang="en-US" dirty="0" smtClean="0"/>
              <a:t>534,615,360 </a:t>
            </a:r>
            <a:r>
              <a:rPr lang="en-US" dirty="0"/>
              <a:t>edits since the project launch </a:t>
            </a:r>
          </a:p>
          <a:p>
            <a:endParaRPr lang="en-US" dirty="0"/>
          </a:p>
          <a:p>
            <a:pPr lvl="1"/>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37</a:t>
            </a:fld>
            <a:endParaRPr lang="en-US"/>
          </a:p>
        </p:txBody>
      </p:sp>
    </p:spTree>
    <p:extLst>
      <p:ext uri="{BB962C8B-B14F-4D97-AF65-F5344CB8AC3E}">
        <p14:creationId xmlns:p14="http://schemas.microsoft.com/office/powerpoint/2010/main" val="21218425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Knowledge Graph</a:t>
            </a:r>
            <a:endParaRPr lang="en-US" dirty="0"/>
          </a:p>
        </p:txBody>
      </p:sp>
      <p:sp>
        <p:nvSpPr>
          <p:cNvPr id="4" name="TextBox 3"/>
          <p:cNvSpPr txBox="1"/>
          <p:nvPr/>
        </p:nvSpPr>
        <p:spPr>
          <a:xfrm>
            <a:off x="609599" y="2208026"/>
            <a:ext cx="5744705" cy="1384995"/>
          </a:xfrm>
          <a:prstGeom prst="rect">
            <a:avLst/>
          </a:prstGeom>
          <a:noFill/>
        </p:spPr>
        <p:txBody>
          <a:bodyPr wrap="square" rtlCol="0">
            <a:spAutoFit/>
          </a:bodyPr>
          <a:lstStyle/>
          <a:p>
            <a:r>
              <a:rPr lang="en-US" sz="2800" b="1" dirty="0" smtClean="0">
                <a:latin typeface="Futura Condensed ExtraBold" charset="0"/>
                <a:ea typeface="Futura Condensed ExtraBold" charset="0"/>
                <a:cs typeface="Futura Condensed ExtraBold" charset="0"/>
              </a:rPr>
              <a:t>derived </a:t>
            </a:r>
            <a:r>
              <a:rPr lang="en-US" sz="2800" b="1" dirty="0">
                <a:latin typeface="Futura Condensed ExtraBold" charset="0"/>
                <a:ea typeface="Futura Condensed ExtraBold" charset="0"/>
                <a:cs typeface="Futura Condensed ExtraBold" charset="0"/>
              </a:rPr>
              <a:t>from many sources, including the CIA World Factbook, Wikidata, and </a:t>
            </a:r>
            <a:r>
              <a:rPr lang="en-US" sz="2800" b="1" dirty="0" smtClean="0">
                <a:latin typeface="Futura Condensed ExtraBold" charset="0"/>
                <a:ea typeface="Futura Condensed ExtraBold" charset="0"/>
                <a:cs typeface="Futura Condensed ExtraBold" charset="0"/>
              </a:rPr>
              <a:t>Wikipedia</a:t>
            </a:r>
            <a:endParaRPr lang="en-US" sz="2800" b="1" dirty="0" smtClean="0">
              <a:latin typeface="Futura Condensed ExtraBold" charset="0"/>
              <a:ea typeface="Futura Condensed ExtraBold" charset="0"/>
              <a:cs typeface="Futura Condensed ExtraBold" charset="0"/>
            </a:endParaRPr>
          </a:p>
        </p:txBody>
      </p:sp>
      <p:sp>
        <p:nvSpPr>
          <p:cNvPr id="5" name="TextBox 4"/>
          <p:cNvSpPr txBox="1"/>
          <p:nvPr/>
        </p:nvSpPr>
        <p:spPr>
          <a:xfrm>
            <a:off x="609598" y="4208358"/>
            <a:ext cx="5744706" cy="523220"/>
          </a:xfrm>
          <a:prstGeom prst="rect">
            <a:avLst/>
          </a:prstGeom>
          <a:noFill/>
        </p:spPr>
        <p:txBody>
          <a:bodyPr wrap="square" rtlCol="0">
            <a:spAutoFit/>
          </a:bodyPr>
          <a:lstStyle/>
          <a:p>
            <a:r>
              <a:rPr lang="en-US" sz="2800" b="1" dirty="0" smtClean="0">
                <a:latin typeface="Futura Condensed ExtraBold" charset="0"/>
                <a:ea typeface="Futura Condensed ExtraBold" charset="0"/>
                <a:cs typeface="Futura Condensed ExtraBold" charset="0"/>
              </a:rPr>
              <a:t>powers </a:t>
            </a:r>
            <a:r>
              <a:rPr lang="en-US" sz="2800" b="1" dirty="0">
                <a:latin typeface="Futura Condensed ExtraBold" charset="0"/>
                <a:ea typeface="Futura Condensed ExtraBold" charset="0"/>
                <a:cs typeface="Futura Condensed ExtraBold" charset="0"/>
              </a:rPr>
              <a:t>a "knowledge </a:t>
            </a:r>
            <a:r>
              <a:rPr lang="en-US" sz="2800" b="1">
                <a:latin typeface="Futura Condensed ExtraBold" charset="0"/>
                <a:ea typeface="Futura Condensed ExtraBold" charset="0"/>
                <a:cs typeface="Futura Condensed ExtraBold" charset="0"/>
              </a:rPr>
              <a:t>panel</a:t>
            </a:r>
            <a:r>
              <a:rPr lang="en-US" sz="2800" b="1" smtClean="0">
                <a:latin typeface="Futura Condensed ExtraBold" charset="0"/>
                <a:ea typeface="Futura Condensed ExtraBold" charset="0"/>
                <a:cs typeface="Futura Condensed ExtraBold" charset="0"/>
              </a:rPr>
              <a:t>" </a:t>
            </a:r>
            <a:endParaRPr lang="en-US" sz="2800" b="1" dirty="0" smtClean="0">
              <a:latin typeface="Futura Condensed ExtraBold" charset="0"/>
              <a:ea typeface="Futura Condensed ExtraBold" charset="0"/>
              <a:cs typeface="Futura Condensed ExtraBold" charset="0"/>
            </a:endParaRPr>
          </a:p>
        </p:txBody>
      </p:sp>
      <p:sp>
        <p:nvSpPr>
          <p:cNvPr id="6" name="TextBox 5"/>
          <p:cNvSpPr txBox="1"/>
          <p:nvPr/>
        </p:nvSpPr>
        <p:spPr>
          <a:xfrm>
            <a:off x="609600" y="5346915"/>
            <a:ext cx="5744705" cy="954107"/>
          </a:xfrm>
          <a:prstGeom prst="rect">
            <a:avLst/>
          </a:prstGeom>
          <a:noFill/>
        </p:spPr>
        <p:txBody>
          <a:bodyPr wrap="square" rtlCol="0">
            <a:spAutoFit/>
          </a:bodyPr>
          <a:lstStyle/>
          <a:p>
            <a:r>
              <a:rPr lang="en-US" sz="2800" b="1" dirty="0" smtClean="0">
                <a:latin typeface="Futura Condensed ExtraBold" charset="0"/>
                <a:ea typeface="Futura Condensed ExtraBold" charset="0"/>
                <a:cs typeface="Futura Condensed ExtraBold" charset="0"/>
              </a:rPr>
              <a:t>the </a:t>
            </a:r>
            <a:r>
              <a:rPr lang="en-US" sz="2800" b="1" dirty="0">
                <a:latin typeface="Futura Condensed ExtraBold" charset="0"/>
                <a:ea typeface="Futura Condensed ExtraBold" charset="0"/>
                <a:cs typeface="Futura Condensed ExtraBold" charset="0"/>
              </a:rPr>
              <a:t>Knowledge Graph now holds 70 billion facts</a:t>
            </a:r>
            <a:endParaRPr lang="en-US" sz="2800" b="1" dirty="0" smtClean="0">
              <a:latin typeface="Futura Condensed ExtraBold" charset="0"/>
              <a:ea typeface="Futura Condensed ExtraBold" charset="0"/>
              <a:cs typeface="Futura Condensed ExtraBold" charset="0"/>
            </a:endParaRPr>
          </a:p>
        </p:txBody>
      </p:sp>
      <p:pic>
        <p:nvPicPr>
          <p:cNvPr id="7" name="Picture 6"/>
          <p:cNvPicPr>
            <a:picLocks noChangeAspect="1"/>
          </p:cNvPicPr>
          <p:nvPr/>
        </p:nvPicPr>
        <p:blipFill>
          <a:blip r:embed="rId2"/>
          <a:stretch>
            <a:fillRect/>
          </a:stretch>
        </p:blipFill>
        <p:spPr>
          <a:xfrm>
            <a:off x="8504872" y="2208026"/>
            <a:ext cx="2842694" cy="4605412"/>
          </a:xfrm>
          <a:prstGeom prst="rect">
            <a:avLst/>
          </a:prstGeom>
        </p:spPr>
      </p:pic>
      <p:sp>
        <p:nvSpPr>
          <p:cNvPr id="8" name="TextBox 7"/>
          <p:cNvSpPr txBox="1"/>
          <p:nvPr/>
        </p:nvSpPr>
        <p:spPr>
          <a:xfrm>
            <a:off x="8504871" y="1751745"/>
            <a:ext cx="2206310" cy="523220"/>
          </a:xfrm>
          <a:prstGeom prst="rect">
            <a:avLst/>
          </a:prstGeom>
          <a:noFill/>
        </p:spPr>
        <p:txBody>
          <a:bodyPr wrap="none" rtlCol="0">
            <a:spAutoFit/>
          </a:bodyPr>
          <a:lstStyle/>
          <a:p>
            <a:r>
              <a:rPr lang="en-US" sz="2800" b="1" dirty="0" smtClean="0">
                <a:latin typeface="Futura Condensed ExtraBold" charset="0"/>
                <a:ea typeface="Futura Condensed ExtraBold" charset="0"/>
                <a:cs typeface="Futura Condensed ExtraBold" charset="0"/>
              </a:rPr>
              <a:t>search: APPL</a:t>
            </a:r>
            <a:endParaRPr lang="en-US" sz="2800" b="1" dirty="0" smtClean="0">
              <a:latin typeface="Futura Condensed ExtraBold" charset="0"/>
              <a:ea typeface="Futura Condensed ExtraBold" charset="0"/>
              <a:cs typeface="Futura Condensed ExtraBold" charset="0"/>
            </a:endParaRPr>
          </a:p>
        </p:txBody>
      </p:sp>
      <p:sp>
        <p:nvSpPr>
          <p:cNvPr id="9" name="TextBox 8"/>
          <p:cNvSpPr txBox="1"/>
          <p:nvPr/>
        </p:nvSpPr>
        <p:spPr>
          <a:xfrm>
            <a:off x="609598" y="1129726"/>
            <a:ext cx="9594614" cy="523220"/>
          </a:xfrm>
          <a:prstGeom prst="rect">
            <a:avLst/>
          </a:prstGeom>
          <a:noFill/>
        </p:spPr>
        <p:txBody>
          <a:bodyPr wrap="none" rtlCol="0">
            <a:spAutoFit/>
          </a:bodyPr>
          <a:lstStyle/>
          <a:p>
            <a:r>
              <a:rPr lang="en-US" sz="2800" dirty="0">
                <a:solidFill>
                  <a:schemeClr val="tx1">
                    <a:lumMod val="50000"/>
                    <a:lumOff val="50000"/>
                  </a:schemeClr>
                </a:solidFill>
                <a:latin typeface="Futura Condensed Medium" charset="0"/>
                <a:ea typeface="Futura Condensed Medium" charset="0"/>
                <a:cs typeface="Futura Condensed Medium" charset="0"/>
              </a:rPr>
              <a:t>https://</a:t>
            </a:r>
            <a:r>
              <a:rPr lang="en-US" sz="2800" dirty="0" err="1">
                <a:solidFill>
                  <a:schemeClr val="tx1">
                    <a:lumMod val="50000"/>
                    <a:lumOff val="50000"/>
                  </a:schemeClr>
                </a:solidFill>
                <a:latin typeface="Futura Condensed Medium" charset="0"/>
                <a:ea typeface="Futura Condensed Medium" charset="0"/>
                <a:cs typeface="Futura Condensed Medium" charset="0"/>
              </a:rPr>
              <a:t>developers.google.com</a:t>
            </a:r>
            <a:r>
              <a:rPr lang="en-US" sz="2800" dirty="0">
                <a:solidFill>
                  <a:schemeClr val="tx1">
                    <a:lumMod val="50000"/>
                    <a:lumOff val="50000"/>
                  </a:schemeClr>
                </a:solidFill>
                <a:latin typeface="Futura Condensed Medium" charset="0"/>
                <a:ea typeface="Futura Condensed Medium" charset="0"/>
                <a:cs typeface="Futura Condensed Medium" charset="0"/>
              </a:rPr>
              <a:t>/knowledge-graph/how-</a:t>
            </a:r>
            <a:r>
              <a:rPr lang="en-US" sz="2800" dirty="0" err="1">
                <a:solidFill>
                  <a:schemeClr val="tx1">
                    <a:lumMod val="50000"/>
                    <a:lumOff val="50000"/>
                  </a:schemeClr>
                </a:solidFill>
                <a:latin typeface="Futura Condensed Medium" charset="0"/>
                <a:ea typeface="Futura Condensed Medium" charset="0"/>
                <a:cs typeface="Futura Condensed Medium" charset="0"/>
              </a:rPr>
              <a:t>tos</a:t>
            </a:r>
            <a:r>
              <a:rPr lang="en-US" sz="2800" dirty="0">
                <a:solidFill>
                  <a:schemeClr val="tx1">
                    <a:lumMod val="50000"/>
                    <a:lumOff val="50000"/>
                  </a:schemeClr>
                </a:solidFill>
                <a:latin typeface="Futura Condensed Medium" charset="0"/>
                <a:ea typeface="Futura Condensed Medium" charset="0"/>
                <a:cs typeface="Futura Condensed Medium" charset="0"/>
              </a:rPr>
              <a:t>/search-widget-example</a:t>
            </a:r>
            <a:endParaRPr lang="en-US" sz="2800" dirty="0" smtClean="0">
              <a:solidFill>
                <a:schemeClr val="tx1">
                  <a:lumMod val="50000"/>
                  <a:lumOff val="50000"/>
                </a:schemeClr>
              </a:solidFill>
              <a:latin typeface="Futura Condensed Medium" charset="0"/>
              <a:ea typeface="Futura Condensed Medium" charset="0"/>
              <a:cs typeface="Futura Condensed Medium" charset="0"/>
            </a:endParaRPr>
          </a:p>
        </p:txBody>
      </p:sp>
      <p:sp>
        <p:nvSpPr>
          <p:cNvPr id="10" name="Footer Placeholder 9"/>
          <p:cNvSpPr>
            <a:spLocks noGrp="1"/>
          </p:cNvSpPr>
          <p:nvPr>
            <p:ph type="ftr" sz="quarter" idx="11"/>
          </p:nvPr>
        </p:nvSpPr>
        <p:spPr/>
        <p:txBody>
          <a:bodyPr/>
          <a:lstStyle/>
          <a:p>
            <a:r>
              <a:rPr lang="en-US" smtClean="0"/>
              <a:t>Kejriwal, Szekely</a:t>
            </a:r>
            <a:endParaRPr lang="en-US"/>
          </a:p>
        </p:txBody>
      </p:sp>
      <p:sp>
        <p:nvSpPr>
          <p:cNvPr id="11" name="Slide Number Placeholder 10"/>
          <p:cNvSpPr>
            <a:spLocks noGrp="1"/>
          </p:cNvSpPr>
          <p:nvPr>
            <p:ph type="sldNum" sz="quarter" idx="12"/>
          </p:nvPr>
        </p:nvSpPr>
        <p:spPr/>
        <p:txBody>
          <a:bodyPr/>
          <a:lstStyle/>
          <a:p>
            <a:fld id="{07185052-16E8-7E4B-9E32-0EAF7D224DD4}" type="slidenum">
              <a:rPr lang="en-US" smtClean="0"/>
              <a:t>38</a:t>
            </a:fld>
            <a:endParaRPr lang="en-US"/>
          </a:p>
        </p:txBody>
      </p:sp>
    </p:spTree>
    <p:extLst>
      <p:ext uri="{BB962C8B-B14F-4D97-AF65-F5344CB8AC3E}">
        <p14:creationId xmlns:p14="http://schemas.microsoft.com/office/powerpoint/2010/main" val="4535191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Knowledge Graphs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Internet Movie Firearms Database</a:t>
            </a:r>
          </a:p>
          <a:p>
            <a:pPr lvl="1"/>
            <a:r>
              <a:rPr lang="en-US" dirty="0" smtClean="0"/>
              <a:t>Firearms</a:t>
            </a:r>
            <a:r>
              <a:rPr lang="en-US" dirty="0"/>
              <a:t> used or featured in movies, television shows, video games, and </a:t>
            </a:r>
            <a:r>
              <a:rPr lang="en-US" dirty="0" smtClean="0"/>
              <a:t>anime</a:t>
            </a:r>
          </a:p>
          <a:p>
            <a:pPr lvl="1"/>
            <a:r>
              <a:rPr lang="en-US" dirty="0"/>
              <a:t>22,159 </a:t>
            </a:r>
            <a:r>
              <a:rPr lang="en-US" dirty="0" smtClean="0"/>
              <a:t>articles, extensive coverage and ontology</a:t>
            </a:r>
          </a:p>
          <a:p>
            <a:pPr lvl="1"/>
            <a:r>
              <a:rPr lang="en-US" b="0" dirty="0">
                <a:latin typeface="Futura Condensed Medium" charset="0"/>
                <a:ea typeface="Futura Condensed Medium" charset="0"/>
                <a:cs typeface="Futura Condensed Medium" charset="0"/>
              </a:rPr>
              <a:t>http://</a:t>
            </a:r>
            <a:r>
              <a:rPr lang="en-US" b="0" dirty="0" err="1">
                <a:latin typeface="Futura Condensed Medium" charset="0"/>
                <a:ea typeface="Futura Condensed Medium" charset="0"/>
                <a:cs typeface="Futura Condensed Medium" charset="0"/>
              </a:rPr>
              <a:t>www.imfdb.org</a:t>
            </a:r>
            <a:r>
              <a:rPr lang="en-US" b="0" dirty="0">
                <a:latin typeface="Futura Condensed Medium" charset="0"/>
                <a:ea typeface="Futura Condensed Medium" charset="0"/>
                <a:cs typeface="Futura Condensed Medium" charset="0"/>
              </a:rPr>
              <a:t>/wiki/</a:t>
            </a:r>
            <a:r>
              <a:rPr lang="en-US" b="0" dirty="0" err="1">
                <a:latin typeface="Futura Condensed Medium" charset="0"/>
                <a:ea typeface="Futura Condensed Medium" charset="0"/>
                <a:cs typeface="Futura Condensed Medium" charset="0"/>
              </a:rPr>
              <a:t>Category:Gun</a:t>
            </a:r>
            <a:endParaRPr lang="en-US" b="0" dirty="0">
              <a:latin typeface="Futura Condensed Medium" charset="0"/>
              <a:ea typeface="Futura Condensed Medium" charset="0"/>
              <a:cs typeface="Futura Condensed Medium" charset="0"/>
            </a:endParaRPr>
          </a:p>
          <a:p>
            <a:r>
              <a:rPr lang="en-US" dirty="0" smtClean="0"/>
              <a:t>Microsoft Satori</a:t>
            </a:r>
          </a:p>
          <a:p>
            <a:pPr lvl="1"/>
            <a:r>
              <a:rPr lang="en-US" dirty="0" smtClean="0"/>
              <a:t>Large knowledge graph similar to Google KG, e.g., </a:t>
            </a:r>
            <a:r>
              <a:rPr lang="en-US" b="0" dirty="0"/>
              <a:t>1.8 million bottles of wine</a:t>
            </a:r>
            <a:endParaRPr lang="en-US" dirty="0" smtClean="0"/>
          </a:p>
          <a:p>
            <a:pPr lvl="1"/>
            <a:r>
              <a:rPr lang="en-US" dirty="0" smtClean="0"/>
              <a:t>Many streaming channels of real-time data, e.g., bitcoin, transportation, </a:t>
            </a:r>
            <a:r>
              <a:rPr lang="mr-IN" dirty="0" smtClean="0"/>
              <a:t>…</a:t>
            </a:r>
            <a:endParaRPr lang="en-US" dirty="0" smtClean="0"/>
          </a:p>
          <a:p>
            <a:pPr lvl="1"/>
            <a:r>
              <a:rPr lang="en-US" b="0" dirty="0">
                <a:latin typeface="Futura Condensed Medium" charset="0"/>
                <a:ea typeface="Futura Condensed Medium" charset="0"/>
                <a:cs typeface="Futura Condensed Medium" charset="0"/>
              </a:rPr>
              <a:t>https://</a:t>
            </a:r>
            <a:r>
              <a:rPr lang="en-US" b="0" dirty="0" err="1">
                <a:latin typeface="Futura Condensed Medium" charset="0"/>
                <a:ea typeface="Futura Condensed Medium" charset="0"/>
                <a:cs typeface="Futura Condensed Medium" charset="0"/>
              </a:rPr>
              <a:t>www.satori.com</a:t>
            </a:r>
            <a:r>
              <a:rPr lang="en-US" b="0" dirty="0">
                <a:latin typeface="Futura Condensed Medium" charset="0"/>
                <a:ea typeface="Futura Condensed Medium" charset="0"/>
                <a:cs typeface="Futura Condensed Medium" charset="0"/>
              </a:rPr>
              <a:t>/</a:t>
            </a:r>
            <a:endParaRPr lang="en-US" b="0" dirty="0" smtClean="0">
              <a:latin typeface="Futura Condensed Medium" charset="0"/>
              <a:ea typeface="Futura Condensed Medium" charset="0"/>
              <a:cs typeface="Futura Condensed Medium" charset="0"/>
            </a:endParaRPr>
          </a:p>
          <a:p>
            <a:r>
              <a:rPr lang="en-US" dirty="0" smtClean="0"/>
              <a:t>LinkedIn Knowledge Graph</a:t>
            </a:r>
          </a:p>
          <a:p>
            <a:pPr lvl="1"/>
            <a:r>
              <a:rPr lang="en-US" b="0" dirty="0"/>
              <a:t>450M members, 190M historical job listings, 9M companies, </a:t>
            </a:r>
            <a:r>
              <a:rPr lang="en-US" b="0" dirty="0"/>
              <a:t>28K schools, </a:t>
            </a:r>
            <a:endParaRPr lang="en-US" b="0" dirty="0" smtClean="0"/>
          </a:p>
          <a:p>
            <a:pPr lvl="1"/>
            <a:r>
              <a:rPr lang="en-US" b="0" dirty="0" smtClean="0"/>
              <a:t>1.5K </a:t>
            </a:r>
            <a:r>
              <a:rPr lang="en-US" b="0" dirty="0"/>
              <a:t>fields of study, </a:t>
            </a:r>
            <a:r>
              <a:rPr lang="en-US" b="0" dirty="0" smtClean="0"/>
              <a:t>600</a:t>
            </a:r>
            <a:r>
              <a:rPr lang="en-US" b="0" dirty="0"/>
              <a:t>+ degrees, 24K titles </a:t>
            </a:r>
            <a:r>
              <a:rPr lang="en-US" b="0" dirty="0" smtClean="0"/>
              <a:t>and 35K </a:t>
            </a:r>
            <a:r>
              <a:rPr lang="en-US" b="0" dirty="0"/>
              <a:t>skills in 19 </a:t>
            </a:r>
            <a:r>
              <a:rPr lang="en-US" b="0" dirty="0" smtClean="0"/>
              <a:t>languages</a:t>
            </a:r>
          </a:p>
          <a:p>
            <a:pPr lvl="1"/>
            <a:r>
              <a:rPr lang="en-US" b="0" dirty="0">
                <a:latin typeface="Futura Condensed Medium" charset="0"/>
                <a:ea typeface="Futura Condensed Medium" charset="0"/>
                <a:cs typeface="Futura Condensed Medium" charset="0"/>
              </a:rPr>
              <a:t>https://</a:t>
            </a:r>
            <a:r>
              <a:rPr lang="en-US" b="0" dirty="0" err="1" smtClean="0">
                <a:latin typeface="Futura Condensed Medium" charset="0"/>
                <a:ea typeface="Futura Condensed Medium" charset="0"/>
                <a:cs typeface="Futura Condensed Medium" charset="0"/>
              </a:rPr>
              <a:t>engineering.linkedin.com</a:t>
            </a:r>
            <a:r>
              <a:rPr lang="en-US" b="0" dirty="0" smtClean="0">
                <a:latin typeface="Futura Condensed Medium" charset="0"/>
                <a:ea typeface="Futura Condensed Medium" charset="0"/>
                <a:cs typeface="Futura Condensed Medium" charset="0"/>
              </a:rPr>
              <a:t>/blog/2016/10/building-the-</a:t>
            </a:r>
            <a:r>
              <a:rPr lang="en-US" b="0" dirty="0" err="1" smtClean="0">
                <a:latin typeface="Futura Condensed Medium" charset="0"/>
                <a:ea typeface="Futura Condensed Medium" charset="0"/>
                <a:cs typeface="Futura Condensed Medium" charset="0"/>
              </a:rPr>
              <a:t>linkedin</a:t>
            </a:r>
            <a:r>
              <a:rPr lang="en-US" b="0" dirty="0" smtClean="0">
                <a:latin typeface="Futura Condensed Medium" charset="0"/>
                <a:ea typeface="Futura Condensed Medium" charset="0"/>
                <a:cs typeface="Futura Condensed Medium" charset="0"/>
              </a:rPr>
              <a:t>-knowledge-graph </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39</a:t>
            </a:fld>
            <a:endParaRPr lang="en-US"/>
          </a:p>
        </p:txBody>
      </p:sp>
    </p:spTree>
    <p:extLst>
      <p:ext uri="{BB962C8B-B14F-4D97-AF65-F5344CB8AC3E}">
        <p14:creationId xmlns:p14="http://schemas.microsoft.com/office/powerpoint/2010/main" val="407040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smtClean="0"/>
              <a:t>Disaster Assistance In Regions Using Low Resource Languages</a:t>
            </a:r>
            <a:endParaRPr lang="en-US" sz="4800" dirty="0"/>
          </a:p>
        </p:txBody>
      </p:sp>
      <p:sp>
        <p:nvSpPr>
          <p:cNvPr id="6" name="Content Placeholder 5"/>
          <p:cNvSpPr>
            <a:spLocks noGrp="1"/>
          </p:cNvSpPr>
          <p:nvPr>
            <p:ph idx="1"/>
          </p:nvPr>
        </p:nvSpPr>
        <p:spPr/>
        <p:txBody>
          <a:bodyPr>
            <a:normAutofit fontScale="92500" lnSpcReduction="20000"/>
          </a:bodyPr>
          <a:lstStyle/>
          <a:p>
            <a:r>
              <a:rPr lang="en-US" dirty="0" smtClean="0"/>
              <a:t>Data</a:t>
            </a:r>
          </a:p>
          <a:p>
            <a:pPr lvl="1"/>
            <a:r>
              <a:rPr lang="en-US" dirty="0" smtClean="0"/>
              <a:t>Social media and news in low resource languages</a:t>
            </a:r>
          </a:p>
          <a:p>
            <a:pPr lvl="1"/>
            <a:r>
              <a:rPr lang="en-US" dirty="0" smtClean="0"/>
              <a:t>Akan, Amharic, Hausa, Tagalog, Uyghur, Wolof, Yoruba, </a:t>
            </a:r>
            <a:r>
              <a:rPr lang="mr-IN" dirty="0" smtClean="0"/>
              <a:t>…</a:t>
            </a:r>
            <a:endParaRPr lang="en-US" dirty="0" smtClean="0"/>
          </a:p>
          <a:p>
            <a:r>
              <a:rPr lang="en-US" dirty="0" smtClean="0"/>
              <a:t>Example Questions</a:t>
            </a:r>
          </a:p>
          <a:p>
            <a:pPr lvl="1"/>
            <a:r>
              <a:rPr lang="en-US" dirty="0" smtClean="0"/>
              <a:t>Identify areas where people are in greatest need</a:t>
            </a:r>
          </a:p>
          <a:p>
            <a:pPr lvl="1"/>
            <a:r>
              <a:rPr lang="en-US" dirty="0" smtClean="0"/>
              <a:t>Identify threats to relief personnel</a:t>
            </a:r>
          </a:p>
          <a:p>
            <a:pPr lvl="1"/>
            <a:r>
              <a:rPr lang="en-US" dirty="0" smtClean="0"/>
              <a:t>Characterize the evolution of the disaster</a:t>
            </a:r>
          </a:p>
          <a:p>
            <a:r>
              <a:rPr lang="en-US" dirty="0" smtClean="0"/>
              <a:t>Technical Challenges</a:t>
            </a:r>
          </a:p>
          <a:p>
            <a:pPr lvl="1"/>
            <a:r>
              <a:rPr lang="en-US" dirty="0" smtClean="0"/>
              <a:t>Very noisy translation</a:t>
            </a:r>
          </a:p>
          <a:p>
            <a:pPr lvl="1"/>
            <a:r>
              <a:rPr lang="en-US" dirty="0" smtClean="0"/>
              <a:t>Clustering documents according to need, location and entities</a:t>
            </a:r>
          </a:p>
          <a:p>
            <a:pPr lvl="1"/>
            <a:r>
              <a:rPr lang="en-US" dirty="0" smtClean="0"/>
              <a:t>Streaming data</a:t>
            </a:r>
          </a:p>
          <a:p>
            <a:endParaRPr lang="en-US" dirty="0"/>
          </a:p>
        </p:txBody>
      </p:sp>
      <p:sp>
        <p:nvSpPr>
          <p:cNvPr id="2" name="Footer Placeholder 1"/>
          <p:cNvSpPr>
            <a:spLocks noGrp="1"/>
          </p:cNvSpPr>
          <p:nvPr>
            <p:ph type="ftr" sz="quarter" idx="11"/>
          </p:nvPr>
        </p:nvSpPr>
        <p:spPr/>
        <p:txBody>
          <a:bodyPr/>
          <a:lstStyle/>
          <a:p>
            <a:r>
              <a:rPr lang="en-US" smtClean="0"/>
              <a:t>Kejriwal, Szekely</a:t>
            </a:r>
            <a:endParaRPr lang="en-US"/>
          </a:p>
        </p:txBody>
      </p:sp>
      <p:sp>
        <p:nvSpPr>
          <p:cNvPr id="3" name="Slide Number Placeholder 2"/>
          <p:cNvSpPr>
            <a:spLocks noGrp="1"/>
          </p:cNvSpPr>
          <p:nvPr>
            <p:ph type="sldNum" sz="quarter" idx="12"/>
          </p:nvPr>
        </p:nvSpPr>
        <p:spPr/>
        <p:txBody>
          <a:bodyPr/>
          <a:lstStyle/>
          <a:p>
            <a:fld id="{07185052-16E8-7E4B-9E32-0EAF7D224DD4}" type="slidenum">
              <a:rPr lang="en-US" smtClean="0"/>
              <a:t>4</a:t>
            </a:fld>
            <a:endParaRPr lang="en-US"/>
          </a:p>
        </p:txBody>
      </p:sp>
    </p:spTree>
    <p:extLst>
      <p:ext uri="{BB962C8B-B14F-4D97-AF65-F5344CB8AC3E}">
        <p14:creationId xmlns:p14="http://schemas.microsoft.com/office/powerpoint/2010/main" val="5778411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‘base’ vs ‘graph’</a:t>
            </a:r>
          </a:p>
        </p:txBody>
      </p:sp>
      <p:sp>
        <p:nvSpPr>
          <p:cNvPr id="3" name="Content Placeholder 2"/>
          <p:cNvSpPr>
            <a:spLocks noGrp="1"/>
          </p:cNvSpPr>
          <p:nvPr>
            <p:ph idx="1"/>
          </p:nvPr>
        </p:nvSpPr>
        <p:spPr/>
        <p:txBody>
          <a:bodyPr/>
          <a:lstStyle/>
          <a:p>
            <a:r>
              <a:rPr lang="en-US" dirty="0"/>
              <a:t>Terms often used interchangeably in the literature</a:t>
            </a:r>
          </a:p>
          <a:p>
            <a:pPr lvl="1"/>
            <a:r>
              <a:rPr lang="en-US" dirty="0"/>
              <a:t>Knowledge base is more of a catch-all e.g., Wikipedia vs. </a:t>
            </a:r>
            <a:r>
              <a:rPr lang="en-US" dirty="0" err="1"/>
              <a:t>DBpedia</a:t>
            </a:r>
            <a:endParaRPr lang="en-US" dirty="0"/>
          </a:p>
          <a:p>
            <a:r>
              <a:rPr lang="en-US" dirty="0"/>
              <a:t>We use the term ‘knowledge graph’ where possible</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40</a:t>
            </a:fld>
            <a:endParaRPr lang="en-US"/>
          </a:p>
        </p:txBody>
      </p:sp>
    </p:spTree>
    <p:extLst>
      <p:ext uri="{BB962C8B-B14F-4D97-AF65-F5344CB8AC3E}">
        <p14:creationId xmlns:p14="http://schemas.microsoft.com/office/powerpoint/2010/main" val="15978266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Knowledge </a:t>
            </a:r>
            <a:r>
              <a:rPr lang="en-US" dirty="0"/>
              <a:t>Graphs?</a:t>
            </a:r>
            <a:br>
              <a:rPr lang="en-US" dirty="0"/>
            </a:br>
            <a:r>
              <a:rPr lang="en-US" sz="2800" dirty="0" smtClean="0">
                <a:solidFill>
                  <a:schemeClr val="tx1">
                    <a:lumMod val="50000"/>
                    <a:lumOff val="50000"/>
                  </a:schemeClr>
                </a:solidFill>
              </a:rPr>
              <a:t>Combine advantages of </a:t>
            </a:r>
            <a:r>
              <a:rPr lang="en-US" sz="2800" dirty="0">
                <a:solidFill>
                  <a:schemeClr val="tx1">
                    <a:lumMod val="50000"/>
                    <a:lumOff val="50000"/>
                  </a:schemeClr>
                </a:solidFill>
              </a:rPr>
              <a:t>databases </a:t>
            </a:r>
            <a:r>
              <a:rPr lang="en-US" sz="2800" dirty="0" smtClean="0">
                <a:solidFill>
                  <a:schemeClr val="tx1">
                    <a:lumMod val="50000"/>
                    <a:lumOff val="50000"/>
                  </a:schemeClr>
                </a:solidFill>
              </a:rPr>
              <a:t>and </a:t>
            </a:r>
            <a:r>
              <a:rPr lang="en-US" sz="2800" dirty="0">
                <a:solidFill>
                  <a:schemeClr val="tx1">
                    <a:lumMod val="50000"/>
                    <a:lumOff val="50000"/>
                  </a:schemeClr>
                </a:solidFill>
              </a:rPr>
              <a:t>unstructured </a:t>
            </a:r>
            <a:r>
              <a:rPr lang="en-US" sz="2800" dirty="0" smtClean="0">
                <a:solidFill>
                  <a:schemeClr val="tx1">
                    <a:lumMod val="50000"/>
                    <a:lumOff val="50000"/>
                  </a:schemeClr>
                </a:solidFill>
              </a:rPr>
              <a:t>text</a:t>
            </a:r>
            <a:endParaRPr lang="en-US" sz="2800" dirty="0">
              <a:solidFill>
                <a:schemeClr val="tx1">
                  <a:lumMod val="50000"/>
                  <a:lumOff val="50000"/>
                </a:schemeClr>
              </a:solidFill>
            </a:endParaRPr>
          </a:p>
        </p:txBody>
      </p:sp>
      <p:sp>
        <p:nvSpPr>
          <p:cNvPr id="3" name="Content Placeholder 2"/>
          <p:cNvSpPr>
            <a:spLocks noGrp="1"/>
          </p:cNvSpPr>
          <p:nvPr>
            <p:ph idx="1"/>
          </p:nvPr>
        </p:nvSpPr>
        <p:spPr/>
        <p:txBody>
          <a:bodyPr>
            <a:normAutofit/>
          </a:bodyPr>
          <a:lstStyle/>
          <a:p>
            <a:r>
              <a:rPr lang="en-US" sz="3200" dirty="0" smtClean="0"/>
              <a:t>Machine </a:t>
            </a:r>
            <a:r>
              <a:rPr lang="en-US" sz="3200" dirty="0"/>
              <a:t>and human </a:t>
            </a:r>
            <a:r>
              <a:rPr lang="en-US" sz="3200" dirty="0" smtClean="0"/>
              <a:t>understandable </a:t>
            </a:r>
            <a:endParaRPr lang="en-US" sz="3200" dirty="0"/>
          </a:p>
          <a:p>
            <a:r>
              <a:rPr lang="en-US" sz="3200" dirty="0"/>
              <a:t>Useful in </a:t>
            </a:r>
            <a:r>
              <a:rPr lang="en-US" sz="3200" dirty="0" smtClean="0"/>
              <a:t>search </a:t>
            </a:r>
            <a:r>
              <a:rPr lang="en-US" sz="3200" dirty="0"/>
              <a:t>and data mining</a:t>
            </a:r>
          </a:p>
          <a:p>
            <a:r>
              <a:rPr lang="en-US" sz="3200" dirty="0" smtClean="0"/>
              <a:t>Many interesting </a:t>
            </a:r>
            <a:r>
              <a:rPr lang="en-US" sz="3200" dirty="0" smtClean="0"/>
              <a:t>extensions</a:t>
            </a:r>
            <a:endParaRPr lang="en-US" sz="3200" dirty="0"/>
          </a:p>
          <a:p>
            <a:r>
              <a:rPr lang="en-US" sz="3200" dirty="0"/>
              <a:t>Interest in multiple communities incl. NLP, data mining</a:t>
            </a:r>
            <a:r>
              <a:rPr lang="is-IS" sz="3200" dirty="0"/>
              <a:t>…</a:t>
            </a:r>
            <a:endParaRPr lang="en-US" sz="3200" dirty="0"/>
          </a:p>
          <a:p>
            <a:r>
              <a:rPr lang="en-US" sz="3200" dirty="0"/>
              <a:t>Many more!</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41</a:t>
            </a:fld>
            <a:endParaRPr lang="en-US"/>
          </a:p>
        </p:txBody>
      </p:sp>
    </p:spTree>
    <p:extLst>
      <p:ext uri="{BB962C8B-B14F-4D97-AF65-F5344CB8AC3E}">
        <p14:creationId xmlns:p14="http://schemas.microsoft.com/office/powerpoint/2010/main" val="474475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0040" y="2398815"/>
            <a:ext cx="9384877" cy="1446550"/>
          </a:xfrm>
          <a:prstGeom prst="rect">
            <a:avLst/>
          </a:prstGeom>
          <a:noFill/>
        </p:spPr>
        <p:txBody>
          <a:bodyPr wrap="none" rtlCol="0">
            <a:spAutoFit/>
          </a:bodyPr>
          <a:lstStyle/>
          <a:p>
            <a:r>
              <a:rPr lang="en-US" sz="8800" b="1" smtClean="0">
                <a:solidFill>
                  <a:schemeClr val="accent5"/>
                </a:solidFill>
                <a:latin typeface="Futura Condensed ExtraBold" charset="0"/>
                <a:ea typeface="Futura Condensed ExtraBold" charset="0"/>
                <a:cs typeface="Futura Condensed ExtraBold" charset="0"/>
              </a:rPr>
              <a:t>KGs</a:t>
            </a:r>
            <a:r>
              <a:rPr lang="en-US" sz="8800" b="1" smtClean="0">
                <a:solidFill>
                  <a:schemeClr val="accent5"/>
                </a:solidFill>
                <a:latin typeface="Futura Condensed ExtraBold" charset="0"/>
                <a:ea typeface="Futura Condensed ExtraBold" charset="0"/>
                <a:cs typeface="Futura Condensed ExtraBold" charset="0"/>
              </a:rPr>
              <a:t> </a:t>
            </a:r>
            <a:r>
              <a:rPr lang="en-US" sz="3600" b="1" smtClean="0">
                <a:solidFill>
                  <a:srgbClr val="000000"/>
                </a:solidFill>
                <a:latin typeface="Futura Condensed ExtraBold" charset="0"/>
                <a:ea typeface="Futura Condensed ExtraBold" charset="0"/>
                <a:cs typeface="Futura Condensed ExtraBold" charset="0"/>
              </a:rPr>
              <a:t>in  </a:t>
            </a:r>
            <a:r>
              <a:rPr lang="en-US" sz="8800" b="1" smtClean="0">
                <a:solidFill>
                  <a:schemeClr val="accent5"/>
                </a:solidFill>
                <a:latin typeface="Futura Condensed ExtraBold" charset="0"/>
                <a:ea typeface="Futura Condensed ExtraBold" charset="0"/>
                <a:cs typeface="Futura Condensed ExtraBold" charset="0"/>
              </a:rPr>
              <a:t>Unusual </a:t>
            </a:r>
            <a:r>
              <a:rPr lang="en-US" sz="3600" b="1" smtClean="0">
                <a:solidFill>
                  <a:srgbClr val="000000"/>
                </a:solidFill>
                <a:latin typeface="Futura Condensed ExtraBold" charset="0"/>
                <a:ea typeface="Futura Condensed ExtraBold" charset="0"/>
                <a:cs typeface="Futura Condensed ExtraBold" charset="0"/>
              </a:rPr>
              <a:t>domains</a:t>
            </a:r>
            <a:r>
              <a:rPr lang="en-US" sz="3600" b="1" smtClean="0">
                <a:solidFill>
                  <a:srgbClr val="000000"/>
                </a:solidFill>
                <a:latin typeface="Futura Condensed ExtraBold" charset="0"/>
                <a:ea typeface="Futura Condensed ExtraBold" charset="0"/>
                <a:cs typeface="Futura Condensed ExtraBold" charset="0"/>
              </a:rPr>
              <a:t> </a:t>
            </a:r>
            <a:endParaRPr lang="en-US" sz="8800" b="1" dirty="0" smtClean="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42</a:t>
            </a:fld>
            <a:endParaRPr lang="en-US"/>
          </a:p>
        </p:txBody>
      </p:sp>
    </p:spTree>
    <p:extLst>
      <p:ext uri="{BB962C8B-B14F-4D97-AF65-F5344CB8AC3E}">
        <p14:creationId xmlns:p14="http://schemas.microsoft.com/office/powerpoint/2010/main" val="5409699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
            <a:ext cx="11582400" cy="1282533"/>
          </a:xfrm>
        </p:spPr>
        <p:txBody>
          <a:bodyPr/>
          <a:lstStyle/>
          <a:p>
            <a:r>
              <a:rPr lang="en-US" sz="4800" dirty="0"/>
              <a:t>Knowledge Graphs In Unusual Domains</a:t>
            </a:r>
            <a:br>
              <a:rPr lang="en-US" sz="4800" dirty="0"/>
            </a:br>
            <a:r>
              <a:rPr lang="en-US" sz="2800" dirty="0" smtClean="0">
                <a:solidFill>
                  <a:schemeClr val="tx1">
                    <a:lumMod val="50000"/>
                    <a:lumOff val="50000"/>
                  </a:schemeClr>
                </a:solidFill>
              </a:rPr>
              <a:t>Many </a:t>
            </a:r>
            <a:r>
              <a:rPr lang="en-US" sz="2800" dirty="0">
                <a:solidFill>
                  <a:schemeClr val="tx1">
                    <a:lumMod val="50000"/>
                    <a:lumOff val="50000"/>
                  </a:schemeClr>
                </a:solidFill>
              </a:rPr>
              <a:t>challenges (and frontier research questions)!</a:t>
            </a:r>
            <a:endParaRPr lang="en-US" sz="2800" dirty="0">
              <a:solidFill>
                <a:schemeClr val="tx1">
                  <a:lumMod val="50000"/>
                  <a:lumOff val="50000"/>
                </a:schemeClr>
              </a:solidFill>
            </a:endParaRPr>
          </a:p>
        </p:txBody>
      </p:sp>
      <p:sp>
        <p:nvSpPr>
          <p:cNvPr id="3" name="Content Placeholder 2"/>
          <p:cNvSpPr>
            <a:spLocks noGrp="1"/>
          </p:cNvSpPr>
          <p:nvPr>
            <p:ph idx="1"/>
          </p:nvPr>
        </p:nvSpPr>
        <p:spPr/>
        <p:txBody>
          <a:bodyPr>
            <a:normAutofit fontScale="85000" lnSpcReduction="20000"/>
          </a:bodyPr>
          <a:lstStyle/>
          <a:p>
            <a:r>
              <a:rPr lang="en-US" dirty="0" smtClean="0"/>
              <a:t>Data </a:t>
            </a:r>
            <a:r>
              <a:rPr lang="en-US" dirty="0"/>
              <a:t>skew </a:t>
            </a:r>
            <a:endParaRPr lang="en-US" dirty="0" smtClean="0"/>
          </a:p>
          <a:p>
            <a:r>
              <a:rPr lang="en-US" dirty="0" smtClean="0"/>
              <a:t>Lack </a:t>
            </a:r>
            <a:r>
              <a:rPr lang="en-US" dirty="0"/>
              <a:t>of training data</a:t>
            </a:r>
          </a:p>
          <a:p>
            <a:r>
              <a:rPr lang="en-US" dirty="0"/>
              <a:t>Importance of data exploration</a:t>
            </a:r>
          </a:p>
          <a:p>
            <a:r>
              <a:rPr lang="en-US" dirty="0"/>
              <a:t>Keeping domain experts in the loop</a:t>
            </a:r>
          </a:p>
          <a:p>
            <a:r>
              <a:rPr lang="en-US" dirty="0"/>
              <a:t>Multi-faceted prediction and </a:t>
            </a:r>
            <a:r>
              <a:rPr lang="en-US" dirty="0" smtClean="0"/>
              <a:t>inference</a:t>
            </a:r>
          </a:p>
          <a:p>
            <a:r>
              <a:rPr lang="en-US" dirty="0" smtClean="0"/>
              <a:t>Scalability</a:t>
            </a:r>
            <a:endParaRPr lang="en-US" dirty="0"/>
          </a:p>
          <a:p>
            <a:r>
              <a:rPr lang="is-IS" dirty="0"/>
              <a:t>…</a:t>
            </a:r>
            <a:endParaRPr lang="en-US" dirty="0"/>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43</a:t>
            </a:fld>
            <a:endParaRPr lang="en-US"/>
          </a:p>
        </p:txBody>
      </p:sp>
    </p:spTree>
    <p:extLst>
      <p:ext uri="{BB962C8B-B14F-4D97-AF65-F5344CB8AC3E}">
        <p14:creationId xmlns:p14="http://schemas.microsoft.com/office/powerpoint/2010/main" val="4564845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KG For Unusual </a:t>
            </a:r>
            <a:r>
              <a:rPr lang="en-US" dirty="0" smtClean="0"/>
              <a:t>Domains</a:t>
            </a:r>
            <a:br>
              <a:rPr lang="en-US" dirty="0" smtClean="0"/>
            </a:br>
            <a:r>
              <a:rPr lang="en-US" sz="2400" dirty="0">
                <a:solidFill>
                  <a:schemeClr val="tx1">
                    <a:lumMod val="65000"/>
                    <a:lumOff val="35000"/>
                  </a:schemeClr>
                </a:solidFill>
              </a:rPr>
              <a:t>Entities + properties + provenance + confidence + </a:t>
            </a:r>
            <a:r>
              <a:rPr lang="en-US" sz="2400" dirty="0" smtClean="0">
                <a:solidFill>
                  <a:schemeClr val="tx1">
                    <a:lumMod val="65000"/>
                    <a:lumOff val="35000"/>
                  </a:schemeClr>
                </a:solidFill>
              </a:rPr>
              <a:t>qualifiers</a:t>
            </a:r>
            <a:endParaRPr lang="en-US" sz="2400" dirty="0"/>
          </a:p>
        </p:txBody>
      </p:sp>
      <p:sp>
        <p:nvSpPr>
          <p:cNvPr id="2" name="Content Placeholder 1"/>
          <p:cNvSpPr>
            <a:spLocks noGrp="1"/>
          </p:cNvSpPr>
          <p:nvPr>
            <p:ph idx="1"/>
          </p:nvPr>
        </p:nvSpPr>
        <p:spPr>
          <a:xfrm>
            <a:off x="609600" y="1416240"/>
            <a:ext cx="11582400" cy="5257799"/>
          </a:xfrm>
        </p:spPr>
        <p:txBody>
          <a:bodyPr/>
          <a:lstStyle/>
          <a:p>
            <a:r>
              <a:rPr lang="en-US" dirty="0" smtClean="0"/>
              <a:t>Simple, shallow ontology</a:t>
            </a:r>
          </a:p>
          <a:p>
            <a:pPr lvl="1"/>
            <a:r>
              <a:rPr lang="en-US" dirty="0" smtClean="0"/>
              <a:t>customized to domain, if not needed, leave it out</a:t>
            </a:r>
          </a:p>
          <a:p>
            <a:r>
              <a:rPr lang="en-US" dirty="0" smtClean="0"/>
              <a:t>Rich provenance and confidences</a:t>
            </a:r>
          </a:p>
          <a:p>
            <a:pPr lvl="1"/>
            <a:r>
              <a:rPr lang="en-US" dirty="0" smtClean="0"/>
              <a:t>essential for end-users, useful for knowledge graph improvement</a:t>
            </a:r>
          </a:p>
          <a:p>
            <a:r>
              <a:rPr lang="en-US" dirty="0" smtClean="0"/>
              <a:t>Hybrid text/structured representation</a:t>
            </a:r>
          </a:p>
          <a:p>
            <a:pPr lvl="1"/>
            <a:r>
              <a:rPr lang="en-US" dirty="0" smtClean="0"/>
              <a:t>keep the text, essential for machine learning and search</a:t>
            </a:r>
            <a:endParaRPr lang="en-US" dirty="0"/>
          </a:p>
        </p:txBody>
      </p:sp>
      <p:sp>
        <p:nvSpPr>
          <p:cNvPr id="6" name="TextBox 5"/>
          <p:cNvSpPr txBox="1"/>
          <p:nvPr/>
        </p:nvSpPr>
        <p:spPr>
          <a:xfrm>
            <a:off x="9150579" y="6150819"/>
            <a:ext cx="2709588" cy="523220"/>
          </a:xfrm>
          <a:prstGeom prst="rect">
            <a:avLst/>
          </a:prstGeom>
          <a:noFill/>
        </p:spPr>
        <p:txBody>
          <a:bodyPr wrap="none" rtlCol="0">
            <a:spAutoFit/>
          </a:bodyPr>
          <a:lstStyle/>
          <a:p>
            <a:r>
              <a:rPr lang="en-US" sz="2800" b="1" dirty="0" smtClean="0">
                <a:latin typeface="Futura Condensed ExtraBold" charset="0"/>
                <a:ea typeface="Futura Condensed ExtraBold" charset="0"/>
                <a:cs typeface="Futura Condensed ExtraBold" charset="0"/>
              </a:rPr>
              <a:t>“Easy” to build</a:t>
            </a:r>
          </a:p>
        </p:txBody>
      </p:sp>
      <p:sp>
        <p:nvSpPr>
          <p:cNvPr id="8" name="Footer Placeholder 7"/>
          <p:cNvSpPr>
            <a:spLocks noGrp="1"/>
          </p:cNvSpPr>
          <p:nvPr>
            <p:ph type="ftr" sz="quarter" idx="11"/>
          </p:nvPr>
        </p:nvSpPr>
        <p:spPr/>
        <p:txBody>
          <a:bodyPr/>
          <a:lstStyle/>
          <a:p>
            <a:r>
              <a:rPr lang="en-US" smtClean="0"/>
              <a:t>Kejriwal, Szekely</a:t>
            </a:r>
            <a:endParaRPr lang="en-US"/>
          </a:p>
        </p:txBody>
      </p:sp>
      <p:sp>
        <p:nvSpPr>
          <p:cNvPr id="9" name="Slide Number Placeholder 8"/>
          <p:cNvSpPr>
            <a:spLocks noGrp="1"/>
          </p:cNvSpPr>
          <p:nvPr>
            <p:ph type="sldNum" sz="quarter" idx="12"/>
          </p:nvPr>
        </p:nvSpPr>
        <p:spPr/>
        <p:txBody>
          <a:bodyPr/>
          <a:lstStyle/>
          <a:p>
            <a:fld id="{07185052-16E8-7E4B-9E32-0EAF7D224DD4}" type="slidenum">
              <a:rPr lang="en-US" smtClean="0"/>
              <a:t>44</a:t>
            </a:fld>
            <a:endParaRPr lang="en-US"/>
          </a:p>
        </p:txBody>
      </p:sp>
    </p:spTree>
    <p:extLst>
      <p:ext uri="{BB962C8B-B14F-4D97-AF65-F5344CB8AC3E}">
        <p14:creationId xmlns:p14="http://schemas.microsoft.com/office/powerpoint/2010/main" val="3749909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KG For Unusual </a:t>
            </a:r>
            <a:r>
              <a:rPr lang="en-US" dirty="0" smtClean="0"/>
              <a:t>Domains</a:t>
            </a:r>
            <a:br>
              <a:rPr lang="en-US" dirty="0" smtClean="0"/>
            </a:br>
            <a:r>
              <a:rPr lang="en-US" sz="2400" dirty="0">
                <a:solidFill>
                  <a:schemeClr val="tx1">
                    <a:lumMod val="65000"/>
                    <a:lumOff val="35000"/>
                  </a:schemeClr>
                </a:solidFill>
              </a:rPr>
              <a:t>Entities + properties + provenance + confidence + </a:t>
            </a:r>
            <a:r>
              <a:rPr lang="en-US" sz="2400" dirty="0" smtClean="0">
                <a:solidFill>
                  <a:schemeClr val="tx1">
                    <a:lumMod val="65000"/>
                    <a:lumOff val="35000"/>
                  </a:schemeClr>
                </a:solidFill>
              </a:rPr>
              <a:t>qualifiers</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302" y="1494169"/>
            <a:ext cx="9697456" cy="5176345"/>
          </a:xfrm>
          <a:prstGeom prst="rect">
            <a:avLst/>
          </a:prstGeom>
        </p:spPr>
      </p:pic>
      <p:sp>
        <p:nvSpPr>
          <p:cNvPr id="6" name="TextBox 5"/>
          <p:cNvSpPr txBox="1"/>
          <p:nvPr/>
        </p:nvSpPr>
        <p:spPr>
          <a:xfrm>
            <a:off x="9150579" y="6150819"/>
            <a:ext cx="2709588" cy="523220"/>
          </a:xfrm>
          <a:prstGeom prst="rect">
            <a:avLst/>
          </a:prstGeom>
          <a:noFill/>
        </p:spPr>
        <p:txBody>
          <a:bodyPr wrap="none" rtlCol="0">
            <a:spAutoFit/>
          </a:bodyPr>
          <a:lstStyle/>
          <a:p>
            <a:r>
              <a:rPr lang="en-US" sz="2800" b="1" dirty="0" smtClean="0">
                <a:latin typeface="Futura Condensed ExtraBold" charset="0"/>
                <a:ea typeface="Futura Condensed ExtraBold" charset="0"/>
                <a:cs typeface="Futura Condensed ExtraBold" charset="0"/>
              </a:rPr>
              <a:t>“Easy” to build</a:t>
            </a:r>
          </a:p>
        </p:txBody>
      </p:sp>
      <p:sp>
        <p:nvSpPr>
          <p:cNvPr id="2" name="Footer Placeholder 1"/>
          <p:cNvSpPr>
            <a:spLocks noGrp="1"/>
          </p:cNvSpPr>
          <p:nvPr>
            <p:ph type="ftr" sz="quarter" idx="11"/>
          </p:nvPr>
        </p:nvSpPr>
        <p:spPr/>
        <p:txBody>
          <a:bodyPr/>
          <a:lstStyle/>
          <a:p>
            <a:r>
              <a:rPr lang="en-US" smtClean="0"/>
              <a:t>Kejriwal, Szekely</a:t>
            </a:r>
            <a:endParaRPr lang="en-US"/>
          </a:p>
        </p:txBody>
      </p:sp>
      <p:sp>
        <p:nvSpPr>
          <p:cNvPr id="3" name="Slide Number Placeholder 2"/>
          <p:cNvSpPr>
            <a:spLocks noGrp="1"/>
          </p:cNvSpPr>
          <p:nvPr>
            <p:ph type="sldNum" sz="quarter" idx="12"/>
          </p:nvPr>
        </p:nvSpPr>
        <p:spPr/>
        <p:txBody>
          <a:bodyPr/>
          <a:lstStyle/>
          <a:p>
            <a:fld id="{07185052-16E8-7E4B-9E32-0EAF7D224DD4}" type="slidenum">
              <a:rPr lang="en-US" smtClean="0"/>
              <a:t>45</a:t>
            </a:fld>
            <a:endParaRPr lang="en-US"/>
          </a:p>
        </p:txBody>
      </p:sp>
    </p:spTree>
    <p:extLst>
      <p:ext uri="{BB962C8B-B14F-4D97-AF65-F5344CB8AC3E}">
        <p14:creationId xmlns:p14="http://schemas.microsoft.com/office/powerpoint/2010/main" val="6686241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0036" y="95004"/>
            <a:ext cx="8348353" cy="6673932"/>
          </a:xfrm>
        </p:spPr>
        <p:txBody>
          <a:bodyPr/>
          <a:lstStyle/>
          <a:p>
            <a:r>
              <a:rPr lang="en-US" sz="11500"/>
              <a:t>Knowledge </a:t>
            </a:r>
            <a:r>
              <a:rPr lang="en-US" sz="11500" smtClean="0"/>
              <a:t>Graph Construction</a:t>
            </a:r>
            <a:endParaRPr lang="en-US" sz="11500"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46</a:t>
            </a:fld>
            <a:endParaRPr lang="en-US"/>
          </a:p>
        </p:txBody>
      </p:sp>
    </p:spTree>
    <p:extLst>
      <p:ext uri="{BB962C8B-B14F-4D97-AF65-F5344CB8AC3E}">
        <p14:creationId xmlns:p14="http://schemas.microsoft.com/office/powerpoint/2010/main" val="20573261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09808" y="2375064"/>
            <a:ext cx="6372385" cy="1446550"/>
          </a:xfrm>
          <a:prstGeom prst="rect">
            <a:avLst/>
          </a:prstGeom>
          <a:noFill/>
        </p:spPr>
        <p:txBody>
          <a:bodyPr wrap="none" rtlCol="0">
            <a:spAutoFit/>
          </a:bodyPr>
          <a:lstStyle/>
          <a:p>
            <a:r>
              <a:rPr lang="en-US" sz="3600" b="1" dirty="0" smtClean="0">
                <a:latin typeface="Futura Condensed ExtraBold" charset="0"/>
                <a:ea typeface="Futura Condensed ExtraBold" charset="0"/>
                <a:cs typeface="Futura Condensed ExtraBold" charset="0"/>
              </a:rPr>
              <a:t>How can I </a:t>
            </a:r>
            <a:r>
              <a:rPr lang="en-US" sz="8800" b="1" dirty="0" smtClean="0">
                <a:solidFill>
                  <a:schemeClr val="accent5"/>
                </a:solidFill>
                <a:latin typeface="Futura Condensed ExtraBold" charset="0"/>
                <a:ea typeface="Futura Condensed ExtraBold" charset="0"/>
                <a:cs typeface="Futura Condensed ExtraBold" charset="0"/>
              </a:rPr>
              <a:t>build</a:t>
            </a:r>
            <a:r>
              <a:rPr lang="en-US" sz="3600" b="1" dirty="0">
                <a:solidFill>
                  <a:srgbClr val="000000"/>
                </a:solidFill>
                <a:latin typeface="Futura Condensed ExtraBold" charset="0"/>
                <a:ea typeface="Futura Condensed ExtraBold" charset="0"/>
                <a:cs typeface="Futura Condensed ExtraBold" charset="0"/>
              </a:rPr>
              <a:t> </a:t>
            </a:r>
            <a:r>
              <a:rPr lang="en-US" sz="3600" b="1" dirty="0" smtClean="0">
                <a:solidFill>
                  <a:srgbClr val="000000"/>
                </a:solidFill>
                <a:latin typeface="Futura Condensed ExtraBold" charset="0"/>
                <a:ea typeface="Futura Condensed ExtraBold" charset="0"/>
                <a:cs typeface="Futura Condensed ExtraBold" charset="0"/>
              </a:rPr>
              <a:t>a KG? </a:t>
            </a:r>
            <a:endParaRPr lang="en-US" sz="8800" b="1" dirty="0" smtClean="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47</a:t>
            </a:fld>
            <a:endParaRPr lang="en-US"/>
          </a:p>
        </p:txBody>
      </p:sp>
    </p:spTree>
    <p:extLst>
      <p:ext uri="{BB962C8B-B14F-4D97-AF65-F5344CB8AC3E}">
        <p14:creationId xmlns:p14="http://schemas.microsoft.com/office/powerpoint/2010/main" val="9670560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
            <a:ext cx="11582400" cy="1220004"/>
          </a:xfrm>
        </p:spPr>
        <p:txBody>
          <a:bodyPr/>
          <a:lstStyle/>
          <a:p>
            <a:r>
              <a:rPr lang="en-US" dirty="0" smtClean="0"/>
              <a:t>KG Construction Problem</a:t>
            </a:r>
            <a:endParaRPr lang="en-US" dirty="0"/>
          </a:p>
        </p:txBody>
      </p:sp>
      <p:sp>
        <p:nvSpPr>
          <p:cNvPr id="21" name="Cloud 20"/>
          <p:cNvSpPr/>
          <p:nvPr/>
        </p:nvSpPr>
        <p:spPr>
          <a:xfrm>
            <a:off x="933650" y="1475076"/>
            <a:ext cx="1722922" cy="1299410"/>
          </a:xfrm>
          <a:prstGeom prst="cloud">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Web</a:t>
            </a:r>
          </a:p>
          <a:p>
            <a:pPr algn="ctr"/>
            <a:r>
              <a:rPr lang="en-US" sz="1400" dirty="0">
                <a:solidFill>
                  <a:schemeClr val="bg1"/>
                </a:solidFill>
              </a:rPr>
              <a:t>&gt; 10</a:t>
            </a:r>
            <a:r>
              <a:rPr lang="en-US" sz="1400" baseline="30000" dirty="0">
                <a:solidFill>
                  <a:schemeClr val="bg1"/>
                </a:solidFill>
              </a:rPr>
              <a:t>13</a:t>
            </a:r>
            <a:r>
              <a:rPr lang="en-US" sz="1400" dirty="0">
                <a:solidFill>
                  <a:schemeClr val="bg1"/>
                </a:solidFill>
              </a:rPr>
              <a:t> </a:t>
            </a:r>
            <a:r>
              <a:rPr lang="en-US" sz="1400" dirty="0" smtClean="0">
                <a:solidFill>
                  <a:schemeClr val="bg1"/>
                </a:solidFill>
              </a:rPr>
              <a:t>pages</a:t>
            </a:r>
            <a:endParaRPr lang="en-US" sz="1400" dirty="0">
              <a:solidFill>
                <a:schemeClr val="bg1"/>
              </a:solidFill>
            </a:endParaRPr>
          </a:p>
        </p:txBody>
      </p:sp>
      <p:sp>
        <p:nvSpPr>
          <p:cNvPr id="29" name="Can 28"/>
          <p:cNvSpPr/>
          <p:nvPr/>
        </p:nvSpPr>
        <p:spPr>
          <a:xfrm>
            <a:off x="933650" y="2856301"/>
            <a:ext cx="1703671" cy="866274"/>
          </a:xfrm>
          <a:prstGeom prst="can">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mtClean="0">
                <a:solidFill>
                  <a:schemeClr val="bg1"/>
                </a:solidFill>
                <a:latin typeface="Futura Medium" charset="0"/>
                <a:ea typeface="Futura Medium" charset="0"/>
                <a:cs typeface="Futura Medium" charset="0"/>
              </a:rPr>
              <a:t>Databases</a:t>
            </a:r>
          </a:p>
        </p:txBody>
      </p:sp>
      <p:sp>
        <p:nvSpPr>
          <p:cNvPr id="30" name="Can 29"/>
          <p:cNvSpPr/>
          <p:nvPr/>
        </p:nvSpPr>
        <p:spPr>
          <a:xfrm>
            <a:off x="9466853" y="5781651"/>
            <a:ext cx="1703671" cy="953632"/>
          </a:xfrm>
          <a:prstGeom prst="can">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Knowledge</a:t>
            </a:r>
          </a:p>
          <a:p>
            <a:pPr algn="ctr"/>
            <a:r>
              <a:rPr lang="en-US" sz="2000" dirty="0" smtClean="0">
                <a:solidFill>
                  <a:schemeClr val="bg1"/>
                </a:solidFill>
                <a:latin typeface="Futura Medium" charset="0"/>
                <a:ea typeface="Futura Medium" charset="0"/>
                <a:cs typeface="Futura Medium" charset="0"/>
              </a:rPr>
              <a:t>Graph</a:t>
            </a:r>
          </a:p>
        </p:txBody>
      </p:sp>
      <p:sp>
        <p:nvSpPr>
          <p:cNvPr id="6" name="Footer Placeholder 5"/>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48</a:t>
            </a:fld>
            <a:endParaRPr lang="en-US"/>
          </a:p>
        </p:txBody>
      </p:sp>
    </p:spTree>
    <p:extLst>
      <p:ext uri="{BB962C8B-B14F-4D97-AF65-F5344CB8AC3E}">
        <p14:creationId xmlns:p14="http://schemas.microsoft.com/office/powerpoint/2010/main" val="1147009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
            <a:ext cx="11582400" cy="1220004"/>
          </a:xfrm>
        </p:spPr>
        <p:txBody>
          <a:bodyPr/>
          <a:lstStyle/>
          <a:p>
            <a:r>
              <a:rPr lang="en-US" dirty="0" smtClean="0"/>
              <a:t>Steps To Build a KG</a:t>
            </a:r>
            <a:endParaRPr lang="en-US" dirty="0"/>
          </a:p>
        </p:txBody>
      </p:sp>
      <p:sp>
        <p:nvSpPr>
          <p:cNvPr id="14" name="Rectangle 13"/>
          <p:cNvSpPr/>
          <p:nvPr/>
        </p:nvSpPr>
        <p:spPr>
          <a:xfrm>
            <a:off x="3368843" y="2124781"/>
            <a:ext cx="1674795" cy="1299410"/>
          </a:xfrm>
          <a:prstGeom prst="rect">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mtClean="0">
                <a:solidFill>
                  <a:schemeClr val="bg1"/>
                </a:solidFill>
                <a:latin typeface="Futura Medium" charset="0"/>
                <a:ea typeface="Futura Medium" charset="0"/>
                <a:cs typeface="Futura Medium" charset="0"/>
              </a:rPr>
              <a:t>Crawling</a:t>
            </a:r>
          </a:p>
        </p:txBody>
      </p:sp>
      <p:sp>
        <p:nvSpPr>
          <p:cNvPr id="21" name="Cloud 20"/>
          <p:cNvSpPr/>
          <p:nvPr/>
        </p:nvSpPr>
        <p:spPr>
          <a:xfrm>
            <a:off x="933650" y="1475076"/>
            <a:ext cx="1722922" cy="1299410"/>
          </a:xfrm>
          <a:prstGeom prst="cloud">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Web</a:t>
            </a:r>
          </a:p>
          <a:p>
            <a:pPr algn="ctr"/>
            <a:r>
              <a:rPr lang="en-US" sz="1400" dirty="0">
                <a:solidFill>
                  <a:schemeClr val="bg1"/>
                </a:solidFill>
              </a:rPr>
              <a:t>&gt; 10</a:t>
            </a:r>
            <a:r>
              <a:rPr lang="en-US" sz="1400" baseline="30000" dirty="0">
                <a:solidFill>
                  <a:schemeClr val="bg1"/>
                </a:solidFill>
              </a:rPr>
              <a:t>13</a:t>
            </a:r>
            <a:r>
              <a:rPr lang="en-US" sz="1400" dirty="0">
                <a:solidFill>
                  <a:schemeClr val="bg1"/>
                </a:solidFill>
              </a:rPr>
              <a:t> </a:t>
            </a:r>
            <a:r>
              <a:rPr lang="en-US" sz="1400" dirty="0" smtClean="0">
                <a:solidFill>
                  <a:schemeClr val="bg1"/>
                </a:solidFill>
              </a:rPr>
              <a:t>pages</a:t>
            </a:r>
            <a:endParaRPr lang="en-US" sz="1400" dirty="0">
              <a:solidFill>
                <a:schemeClr val="bg1"/>
              </a:solidFill>
            </a:endParaRPr>
          </a:p>
        </p:txBody>
      </p:sp>
      <p:cxnSp>
        <p:nvCxnSpPr>
          <p:cNvPr id="28" name="Straight Arrow Connector 27"/>
          <p:cNvCxnSpPr/>
          <p:nvPr/>
        </p:nvCxnSpPr>
        <p:spPr>
          <a:xfrm>
            <a:off x="2772076" y="2769674"/>
            <a:ext cx="471638" cy="0"/>
          </a:xfrm>
          <a:prstGeom prst="straightConnector1">
            <a:avLst/>
          </a:prstGeom>
          <a:ln w="857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Can 28"/>
          <p:cNvSpPr/>
          <p:nvPr/>
        </p:nvSpPr>
        <p:spPr>
          <a:xfrm>
            <a:off x="933650" y="2856301"/>
            <a:ext cx="1703671" cy="866274"/>
          </a:xfrm>
          <a:prstGeom prst="can">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mtClean="0">
                <a:solidFill>
                  <a:schemeClr val="bg1"/>
                </a:solidFill>
                <a:latin typeface="Futura Medium" charset="0"/>
                <a:ea typeface="Futura Medium" charset="0"/>
                <a:cs typeface="Futura Medium" charset="0"/>
              </a:rPr>
              <a:t>Databases</a:t>
            </a:r>
          </a:p>
        </p:txBody>
      </p:sp>
      <p:sp>
        <p:nvSpPr>
          <p:cNvPr id="12" name="Can 11"/>
          <p:cNvSpPr/>
          <p:nvPr/>
        </p:nvSpPr>
        <p:spPr>
          <a:xfrm>
            <a:off x="5909913" y="2851490"/>
            <a:ext cx="552028" cy="253465"/>
          </a:xfrm>
          <a:prstGeom prst="can">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cxnSp>
        <p:nvCxnSpPr>
          <p:cNvPr id="13" name="Straight Arrow Connector 12"/>
          <p:cNvCxnSpPr/>
          <p:nvPr/>
        </p:nvCxnSpPr>
        <p:spPr>
          <a:xfrm>
            <a:off x="5236143" y="2769674"/>
            <a:ext cx="471638" cy="0"/>
          </a:xfrm>
          <a:prstGeom prst="straightConnector1">
            <a:avLst/>
          </a:prstGeom>
          <a:ln w="857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5600939" y="2020145"/>
            <a:ext cx="1200970" cy="369332"/>
          </a:xfrm>
          <a:prstGeom prst="rect">
            <a:avLst/>
          </a:prstGeom>
        </p:spPr>
        <p:txBody>
          <a:bodyPr wrap="none">
            <a:spAutoFit/>
          </a:bodyPr>
          <a:lstStyle/>
          <a:p>
            <a:pPr algn="ctr"/>
            <a:r>
              <a:rPr lang="en-US" dirty="0" smtClean="0">
                <a:solidFill>
                  <a:schemeClr val="accent2"/>
                </a:solidFill>
              </a:rPr>
              <a:t>~10</a:t>
            </a:r>
            <a:r>
              <a:rPr lang="en-US" baseline="30000" dirty="0" smtClean="0">
                <a:solidFill>
                  <a:schemeClr val="accent2"/>
                </a:solidFill>
              </a:rPr>
              <a:t>8</a:t>
            </a:r>
            <a:r>
              <a:rPr lang="en-US" dirty="0" smtClean="0">
                <a:solidFill>
                  <a:schemeClr val="accent2"/>
                </a:solidFill>
              </a:rPr>
              <a:t> </a:t>
            </a:r>
            <a:r>
              <a:rPr lang="en-US" dirty="0">
                <a:solidFill>
                  <a:schemeClr val="accent2"/>
                </a:solidFill>
              </a:rPr>
              <a:t>pages</a:t>
            </a:r>
          </a:p>
        </p:txBody>
      </p:sp>
      <p:sp>
        <p:nvSpPr>
          <p:cNvPr id="15" name="Rectangle 14"/>
          <p:cNvSpPr/>
          <p:nvPr/>
        </p:nvSpPr>
        <p:spPr>
          <a:xfrm>
            <a:off x="7507706" y="2124781"/>
            <a:ext cx="1674795" cy="1299410"/>
          </a:xfrm>
          <a:prstGeom prst="rect">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Information</a:t>
            </a:r>
          </a:p>
          <a:p>
            <a:pPr algn="ctr"/>
            <a:r>
              <a:rPr lang="en-US" sz="2000" dirty="0" smtClean="0">
                <a:solidFill>
                  <a:schemeClr val="bg1"/>
                </a:solidFill>
                <a:latin typeface="Futura Medium" charset="0"/>
                <a:ea typeface="Futura Medium" charset="0"/>
                <a:cs typeface="Futura Medium" charset="0"/>
              </a:rPr>
              <a:t>Extraction</a:t>
            </a:r>
          </a:p>
        </p:txBody>
      </p:sp>
      <p:cxnSp>
        <p:nvCxnSpPr>
          <p:cNvPr id="16" name="Straight Arrow Connector 15"/>
          <p:cNvCxnSpPr/>
          <p:nvPr/>
        </p:nvCxnSpPr>
        <p:spPr>
          <a:xfrm>
            <a:off x="6801909" y="2769674"/>
            <a:ext cx="471638" cy="0"/>
          </a:xfrm>
          <a:prstGeom prst="straightConnector1">
            <a:avLst/>
          </a:prstGeom>
          <a:ln w="857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10032847" y="2282997"/>
            <a:ext cx="552028" cy="973353"/>
            <a:chOff x="9358874" y="3454267"/>
            <a:chExt cx="552028" cy="973353"/>
          </a:xfrm>
          <a:solidFill>
            <a:schemeClr val="bg2"/>
          </a:solidFill>
        </p:grpSpPr>
        <p:sp>
          <p:nvSpPr>
            <p:cNvPr id="17" name="Can 16"/>
            <p:cNvSpPr/>
            <p:nvPr/>
          </p:nvSpPr>
          <p:spPr>
            <a:xfrm>
              <a:off x="9358874" y="3454267"/>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sp>
          <p:nvSpPr>
            <p:cNvPr id="18" name="Can 17"/>
            <p:cNvSpPr/>
            <p:nvPr/>
          </p:nvSpPr>
          <p:spPr>
            <a:xfrm>
              <a:off x="9358874" y="3621826"/>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sp>
          <p:nvSpPr>
            <p:cNvPr id="19" name="Can 18"/>
            <p:cNvSpPr/>
            <p:nvPr/>
          </p:nvSpPr>
          <p:spPr>
            <a:xfrm>
              <a:off x="9358874" y="3789385"/>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sp>
          <p:nvSpPr>
            <p:cNvPr id="20" name="Can 19"/>
            <p:cNvSpPr/>
            <p:nvPr/>
          </p:nvSpPr>
          <p:spPr>
            <a:xfrm>
              <a:off x="9358874" y="3956944"/>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sp>
          <p:nvSpPr>
            <p:cNvPr id="22" name="Can 21"/>
            <p:cNvSpPr/>
            <p:nvPr/>
          </p:nvSpPr>
          <p:spPr>
            <a:xfrm>
              <a:off x="9358874" y="4124503"/>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sp>
          <p:nvSpPr>
            <p:cNvPr id="23" name="Can 22"/>
            <p:cNvSpPr/>
            <p:nvPr/>
          </p:nvSpPr>
          <p:spPr>
            <a:xfrm>
              <a:off x="9358874" y="4292064"/>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grpSp>
      <p:cxnSp>
        <p:nvCxnSpPr>
          <p:cNvPr id="24" name="Straight Arrow Connector 23"/>
          <p:cNvCxnSpPr/>
          <p:nvPr/>
        </p:nvCxnSpPr>
        <p:spPr>
          <a:xfrm>
            <a:off x="9371855" y="2769674"/>
            <a:ext cx="471638" cy="0"/>
          </a:xfrm>
          <a:prstGeom prst="straightConnector1">
            <a:avLst/>
          </a:prstGeom>
          <a:ln w="857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9731142" y="1518388"/>
            <a:ext cx="1334724" cy="646331"/>
          </a:xfrm>
          <a:prstGeom prst="rect">
            <a:avLst/>
          </a:prstGeom>
          <a:noFill/>
        </p:spPr>
        <p:txBody>
          <a:bodyPr wrap="none" rtlCol="0">
            <a:spAutoFit/>
          </a:bodyPr>
          <a:lstStyle/>
          <a:p>
            <a:pPr algn="ctr"/>
            <a:r>
              <a:rPr lang="en-US" b="1" dirty="0" smtClean="0">
                <a:solidFill>
                  <a:schemeClr val="bg2"/>
                </a:solidFill>
                <a:latin typeface="Futura Condensed ExtraBold" charset="0"/>
                <a:ea typeface="Futura Condensed ExtraBold" charset="0"/>
                <a:cs typeface="Futura Condensed ExtraBold" charset="0"/>
              </a:rPr>
              <a:t>Knowledge</a:t>
            </a:r>
          </a:p>
          <a:p>
            <a:pPr algn="ctr"/>
            <a:r>
              <a:rPr lang="en-US" b="1" dirty="0" smtClean="0">
                <a:solidFill>
                  <a:schemeClr val="bg2"/>
                </a:solidFill>
                <a:latin typeface="Futura Condensed ExtraBold" charset="0"/>
                <a:ea typeface="Futura Condensed ExtraBold" charset="0"/>
                <a:cs typeface="Futura Condensed ExtraBold" charset="0"/>
              </a:rPr>
              <a:t>Snippets</a:t>
            </a:r>
            <a:endParaRPr lang="en-US" b="1" dirty="0">
              <a:solidFill>
                <a:schemeClr val="bg2"/>
              </a:solidFill>
              <a:latin typeface="Futura Condensed ExtraBold" charset="0"/>
              <a:ea typeface="Futura Condensed ExtraBold" charset="0"/>
              <a:cs typeface="Futura Condensed ExtraBold" charset="0"/>
            </a:endParaRPr>
          </a:p>
        </p:txBody>
      </p:sp>
      <p:sp>
        <p:nvSpPr>
          <p:cNvPr id="25" name="Rectangle 24"/>
          <p:cNvSpPr/>
          <p:nvPr/>
        </p:nvSpPr>
        <p:spPr>
          <a:xfrm>
            <a:off x="9471463" y="3941746"/>
            <a:ext cx="1674795" cy="1198542"/>
          </a:xfrm>
          <a:prstGeom prst="rect">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Knowledge</a:t>
            </a:r>
          </a:p>
          <a:p>
            <a:pPr algn="ctr"/>
            <a:r>
              <a:rPr lang="en-US" sz="2000" dirty="0" smtClean="0">
                <a:solidFill>
                  <a:schemeClr val="bg1"/>
                </a:solidFill>
                <a:latin typeface="Futura Medium" charset="0"/>
                <a:ea typeface="Futura Medium" charset="0"/>
                <a:cs typeface="Futura Medium" charset="0"/>
              </a:rPr>
              <a:t>Graph</a:t>
            </a:r>
          </a:p>
          <a:p>
            <a:pPr algn="ctr"/>
            <a:r>
              <a:rPr lang="en-US" sz="2000" dirty="0" smtClean="0">
                <a:solidFill>
                  <a:schemeClr val="bg1"/>
                </a:solidFill>
                <a:latin typeface="Futura Medium" charset="0"/>
                <a:ea typeface="Futura Medium" charset="0"/>
                <a:cs typeface="Futura Medium" charset="0"/>
              </a:rPr>
              <a:t>Construction</a:t>
            </a:r>
          </a:p>
        </p:txBody>
      </p:sp>
      <p:cxnSp>
        <p:nvCxnSpPr>
          <p:cNvPr id="26" name="Straight Arrow Connector 25"/>
          <p:cNvCxnSpPr/>
          <p:nvPr/>
        </p:nvCxnSpPr>
        <p:spPr>
          <a:xfrm>
            <a:off x="10318689" y="3385691"/>
            <a:ext cx="0" cy="461207"/>
          </a:xfrm>
          <a:prstGeom prst="straightConnector1">
            <a:avLst/>
          </a:prstGeom>
          <a:ln w="857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10318689" y="5252994"/>
            <a:ext cx="0" cy="461207"/>
          </a:xfrm>
          <a:prstGeom prst="straightConnector1">
            <a:avLst/>
          </a:prstGeom>
          <a:ln w="857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Can 29"/>
          <p:cNvSpPr/>
          <p:nvPr/>
        </p:nvSpPr>
        <p:spPr>
          <a:xfrm>
            <a:off x="9466853" y="5781651"/>
            <a:ext cx="1703671" cy="953632"/>
          </a:xfrm>
          <a:prstGeom prst="can">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Knowledge</a:t>
            </a:r>
          </a:p>
          <a:p>
            <a:pPr algn="ctr"/>
            <a:r>
              <a:rPr lang="en-US" sz="2000" dirty="0" smtClean="0">
                <a:solidFill>
                  <a:schemeClr val="bg1"/>
                </a:solidFill>
                <a:latin typeface="Futura Medium" charset="0"/>
                <a:ea typeface="Futura Medium" charset="0"/>
                <a:cs typeface="Futura Medium" charset="0"/>
              </a:rPr>
              <a:t>Graph</a:t>
            </a:r>
          </a:p>
        </p:txBody>
      </p:sp>
      <p:sp>
        <p:nvSpPr>
          <p:cNvPr id="31" name="Can 30"/>
          <p:cNvSpPr/>
          <p:nvPr/>
        </p:nvSpPr>
        <p:spPr>
          <a:xfrm>
            <a:off x="5909913" y="2491382"/>
            <a:ext cx="552028" cy="253465"/>
          </a:xfrm>
          <a:prstGeom prst="can">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sp>
        <p:nvSpPr>
          <p:cNvPr id="6" name="Footer Placeholder 5"/>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49</a:t>
            </a:fld>
            <a:endParaRPr lang="en-US"/>
          </a:p>
        </p:txBody>
      </p:sp>
    </p:spTree>
    <p:extLst>
      <p:ext uri="{BB962C8B-B14F-4D97-AF65-F5344CB8AC3E}">
        <p14:creationId xmlns:p14="http://schemas.microsoft.com/office/powerpoint/2010/main" val="13159222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Identify </a:t>
            </a:r>
            <a:r>
              <a:rPr lang="en-US" sz="4800" dirty="0" smtClean="0"/>
              <a:t>Illegal Firearm Sales</a:t>
            </a:r>
            <a:endParaRPr lang="en-US" sz="4800" dirty="0"/>
          </a:p>
        </p:txBody>
      </p:sp>
      <p:sp>
        <p:nvSpPr>
          <p:cNvPr id="6" name="Content Placeholder 5"/>
          <p:cNvSpPr>
            <a:spLocks noGrp="1"/>
          </p:cNvSpPr>
          <p:nvPr>
            <p:ph idx="1"/>
          </p:nvPr>
        </p:nvSpPr>
        <p:spPr/>
        <p:txBody>
          <a:bodyPr>
            <a:normAutofit fontScale="85000" lnSpcReduction="20000"/>
          </a:bodyPr>
          <a:lstStyle/>
          <a:p>
            <a:r>
              <a:rPr lang="en-US" dirty="0" smtClean="0"/>
              <a:t>Data</a:t>
            </a:r>
          </a:p>
          <a:p>
            <a:pPr lvl="1"/>
            <a:r>
              <a:rPr lang="en-US" dirty="0" smtClean="0"/>
              <a:t>Classified ads and forums</a:t>
            </a:r>
          </a:p>
          <a:p>
            <a:pPr lvl="1"/>
            <a:r>
              <a:rPr lang="en-US" dirty="0" smtClean="0"/>
              <a:t>Open and dark web</a:t>
            </a:r>
          </a:p>
          <a:p>
            <a:r>
              <a:rPr lang="en-US" dirty="0" smtClean="0"/>
              <a:t>Example Questions</a:t>
            </a:r>
          </a:p>
          <a:p>
            <a:pPr lvl="1"/>
            <a:r>
              <a:rPr lang="en-US" dirty="0" smtClean="0"/>
              <a:t>Identify buyers who purchase on behalf of others</a:t>
            </a:r>
          </a:p>
          <a:p>
            <a:pPr lvl="1"/>
            <a:r>
              <a:rPr lang="en-US" dirty="0" smtClean="0"/>
              <a:t>Identify people who buy and sell without proper licenses</a:t>
            </a:r>
          </a:p>
          <a:p>
            <a:pPr lvl="1"/>
            <a:r>
              <a:rPr lang="en-US" dirty="0" smtClean="0"/>
              <a:t>Identify vendors who illegally sell across state lines</a:t>
            </a:r>
          </a:p>
          <a:p>
            <a:pPr lvl="1"/>
            <a:r>
              <a:rPr lang="en-US" dirty="0" smtClean="0"/>
              <a:t>Identify stolen firearms for sale</a:t>
            </a:r>
          </a:p>
          <a:p>
            <a:r>
              <a:rPr lang="en-US" dirty="0" smtClean="0"/>
              <a:t>Technical Challenges</a:t>
            </a:r>
          </a:p>
          <a:p>
            <a:pPr lvl="1"/>
            <a:r>
              <a:rPr lang="en-US" dirty="0" smtClean="0"/>
              <a:t>Most firearm sales are legal</a:t>
            </a:r>
          </a:p>
          <a:p>
            <a:pPr lvl="1"/>
            <a:r>
              <a:rPr lang="en-US" dirty="0" smtClean="0"/>
              <a:t>Huge volume of pages and web sites</a:t>
            </a:r>
          </a:p>
          <a:p>
            <a:pPr lvl="1"/>
            <a:r>
              <a:rPr lang="en-US" dirty="0" smtClean="0"/>
              <a:t>Unusual language model</a:t>
            </a:r>
            <a:endParaRPr lang="en-US" dirty="0"/>
          </a:p>
          <a:p>
            <a:endParaRPr lang="en-US" dirty="0"/>
          </a:p>
        </p:txBody>
      </p:sp>
      <p:sp>
        <p:nvSpPr>
          <p:cNvPr id="5" name="TextBox 4"/>
          <p:cNvSpPr txBox="1"/>
          <p:nvPr/>
        </p:nvSpPr>
        <p:spPr>
          <a:xfrm>
            <a:off x="-947293" y="5354832"/>
            <a:ext cx="184731" cy="523220"/>
          </a:xfrm>
          <a:prstGeom prst="rect">
            <a:avLst/>
          </a:prstGeom>
          <a:noFill/>
        </p:spPr>
        <p:txBody>
          <a:bodyPr wrap="none" rtlCol="0">
            <a:spAutoFit/>
          </a:bodyPr>
          <a:lstStyle/>
          <a:p>
            <a:endParaRPr lang="en-US" sz="2800" b="1" dirty="0">
              <a:latin typeface="Futura Condensed ExtraBold" charset="0"/>
              <a:ea typeface="Futura Condensed ExtraBold" charset="0"/>
              <a:cs typeface="Futura Condensed ExtraBold" charset="0"/>
            </a:endParaRPr>
          </a:p>
        </p:txBody>
      </p:sp>
      <p:sp>
        <p:nvSpPr>
          <p:cNvPr id="2" name="Footer Placeholder 1"/>
          <p:cNvSpPr>
            <a:spLocks noGrp="1"/>
          </p:cNvSpPr>
          <p:nvPr>
            <p:ph type="ftr" sz="quarter" idx="11"/>
          </p:nvPr>
        </p:nvSpPr>
        <p:spPr/>
        <p:txBody>
          <a:bodyPr/>
          <a:lstStyle/>
          <a:p>
            <a:r>
              <a:rPr lang="en-US" smtClean="0"/>
              <a:t>Kejriwal, Szekely</a:t>
            </a:r>
            <a:endParaRPr lang="en-US"/>
          </a:p>
        </p:txBody>
      </p:sp>
      <p:sp>
        <p:nvSpPr>
          <p:cNvPr id="3" name="Slide Number Placeholder 2"/>
          <p:cNvSpPr>
            <a:spLocks noGrp="1"/>
          </p:cNvSpPr>
          <p:nvPr>
            <p:ph type="sldNum" sz="quarter" idx="12"/>
          </p:nvPr>
        </p:nvSpPr>
        <p:spPr/>
        <p:txBody>
          <a:bodyPr/>
          <a:lstStyle/>
          <a:p>
            <a:fld id="{07185052-16E8-7E4B-9E32-0EAF7D224DD4}" type="slidenum">
              <a:rPr lang="en-US" smtClean="0"/>
              <a:t>5</a:t>
            </a:fld>
            <a:endParaRPr lang="en-US"/>
          </a:p>
        </p:txBody>
      </p:sp>
    </p:spTree>
    <p:extLst>
      <p:ext uri="{BB962C8B-B14F-4D97-AF65-F5344CB8AC3E}">
        <p14:creationId xmlns:p14="http://schemas.microsoft.com/office/powerpoint/2010/main" val="8931074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09808" y="2375064"/>
            <a:ext cx="6779548" cy="1446550"/>
          </a:xfrm>
          <a:prstGeom prst="rect">
            <a:avLst/>
          </a:prstGeom>
          <a:noFill/>
        </p:spPr>
        <p:txBody>
          <a:bodyPr wrap="none" rtlCol="0">
            <a:spAutoFit/>
          </a:bodyPr>
          <a:lstStyle/>
          <a:p>
            <a:r>
              <a:rPr lang="en-US" sz="8800" b="1" dirty="0" smtClean="0">
                <a:solidFill>
                  <a:schemeClr val="accent5"/>
                </a:solidFill>
                <a:latin typeface="Futura Condensed ExtraBold" charset="0"/>
                <a:ea typeface="Futura Condensed ExtraBold" charset="0"/>
                <a:cs typeface="Futura Condensed ExtraBold" charset="0"/>
              </a:rPr>
              <a:t>Crawling </a:t>
            </a:r>
            <a:r>
              <a:rPr lang="en-US" sz="3600" b="1" dirty="0" smtClean="0">
                <a:solidFill>
                  <a:srgbClr val="000000"/>
                </a:solidFill>
                <a:latin typeface="Futura Condensed ExtraBold" charset="0"/>
                <a:ea typeface="Futura Condensed ExtraBold" charset="0"/>
                <a:cs typeface="Futura Condensed ExtraBold" charset="0"/>
              </a:rPr>
              <a:t>the web </a:t>
            </a:r>
            <a:endParaRPr lang="en-US" sz="8800" b="1" dirty="0" smtClean="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50</a:t>
            </a:fld>
            <a:endParaRPr lang="en-US"/>
          </a:p>
        </p:txBody>
      </p:sp>
    </p:spTree>
    <p:extLst>
      <p:ext uri="{BB962C8B-B14F-4D97-AF65-F5344CB8AC3E}">
        <p14:creationId xmlns:p14="http://schemas.microsoft.com/office/powerpoint/2010/main" val="15228632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1046CD-32E7-42B4-949D-E4EE2D67001C}"/>
              </a:ext>
            </a:extLst>
          </p:cNvPr>
          <p:cNvSpPr>
            <a:spLocks noGrp="1"/>
          </p:cNvSpPr>
          <p:nvPr>
            <p:ph type="title"/>
          </p:nvPr>
        </p:nvSpPr>
        <p:spPr/>
        <p:txBody>
          <a:bodyPr/>
          <a:lstStyle/>
          <a:p>
            <a:r>
              <a:rPr lang="en-US" dirty="0" smtClean="0">
                <a:solidFill>
                  <a:schemeClr val="tx1"/>
                </a:solidFill>
              </a:rPr>
              <a:t>The web is very </a:t>
            </a:r>
            <a:r>
              <a:rPr lang="en-US" sz="8000" dirty="0" smtClean="0"/>
              <a:t>BIG</a:t>
            </a:r>
            <a:endParaRPr lang="en-US" dirty="0">
              <a:solidFill>
                <a:schemeClr val="tx1"/>
              </a:solidFill>
            </a:endParaRPr>
          </a:p>
        </p:txBody>
      </p:sp>
      <p:sp>
        <p:nvSpPr>
          <p:cNvPr id="4" name="Oval 3"/>
          <p:cNvSpPr/>
          <p:nvPr/>
        </p:nvSpPr>
        <p:spPr>
          <a:xfrm>
            <a:off x="1395664" y="1703672"/>
            <a:ext cx="9403882" cy="4851132"/>
          </a:xfrm>
          <a:prstGeom prst="ellipse">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smtClean="0">
              <a:solidFill>
                <a:schemeClr val="bg1"/>
              </a:solidFill>
              <a:latin typeface="Futura Medium" charset="0"/>
              <a:ea typeface="Futura Medium" charset="0"/>
              <a:cs typeface="Futura Medium" charset="0"/>
            </a:endParaRPr>
          </a:p>
        </p:txBody>
      </p:sp>
      <p:sp>
        <p:nvSpPr>
          <p:cNvPr id="5" name="Oval 4"/>
          <p:cNvSpPr/>
          <p:nvPr/>
        </p:nvSpPr>
        <p:spPr>
          <a:xfrm>
            <a:off x="1857676" y="2492943"/>
            <a:ext cx="4687504" cy="3272590"/>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smtClean="0">
              <a:solidFill>
                <a:schemeClr val="bg1"/>
              </a:solidFill>
              <a:latin typeface="Futura Medium" charset="0"/>
              <a:ea typeface="Futura Medium" charset="0"/>
              <a:cs typeface="Futura Medium" charset="0"/>
            </a:endParaRPr>
          </a:p>
        </p:txBody>
      </p:sp>
      <p:sp>
        <p:nvSpPr>
          <p:cNvPr id="6" name="TextBox 5"/>
          <p:cNvSpPr txBox="1"/>
          <p:nvPr/>
        </p:nvSpPr>
        <p:spPr>
          <a:xfrm>
            <a:off x="5707781" y="1898831"/>
            <a:ext cx="1088760" cy="646331"/>
          </a:xfrm>
          <a:prstGeom prst="rect">
            <a:avLst/>
          </a:prstGeom>
          <a:noFill/>
        </p:spPr>
        <p:txBody>
          <a:bodyPr wrap="none" rtlCol="0">
            <a:spAutoFit/>
          </a:bodyPr>
          <a:lstStyle/>
          <a:p>
            <a:r>
              <a:rPr lang="en-US" sz="3600" b="1" smtClean="0">
                <a:solidFill>
                  <a:schemeClr val="bg1"/>
                </a:solidFill>
                <a:latin typeface="Futura Condensed ExtraBold" charset="0"/>
                <a:ea typeface="Futura Condensed ExtraBold" charset="0"/>
                <a:cs typeface="Futura Condensed ExtraBold" charset="0"/>
              </a:rPr>
              <a:t>Web</a:t>
            </a:r>
            <a:endParaRPr lang="en-US" sz="3600" b="1">
              <a:solidFill>
                <a:schemeClr val="bg1"/>
              </a:solidFill>
              <a:latin typeface="Futura Condensed ExtraBold" charset="0"/>
              <a:ea typeface="Futura Condensed ExtraBold" charset="0"/>
              <a:cs typeface="Futura Condensed ExtraBold" charset="0"/>
            </a:endParaRPr>
          </a:p>
        </p:txBody>
      </p:sp>
      <p:sp>
        <p:nvSpPr>
          <p:cNvPr id="7" name="TextBox 6"/>
          <p:cNvSpPr txBox="1"/>
          <p:nvPr/>
        </p:nvSpPr>
        <p:spPr>
          <a:xfrm>
            <a:off x="2618071" y="3806072"/>
            <a:ext cx="2929456" cy="646331"/>
          </a:xfrm>
          <a:prstGeom prst="rect">
            <a:avLst/>
          </a:prstGeom>
          <a:noFill/>
        </p:spPr>
        <p:txBody>
          <a:bodyPr wrap="none" rtlCol="0">
            <a:spAutoFit/>
          </a:bodyPr>
          <a:lstStyle/>
          <a:p>
            <a:r>
              <a:rPr lang="en-US" sz="3600" b="1" smtClean="0">
                <a:solidFill>
                  <a:schemeClr val="bg1"/>
                </a:solidFill>
                <a:latin typeface="Futura Condensed ExtraBold" charset="0"/>
                <a:ea typeface="Futura Condensed ExtraBold" charset="0"/>
                <a:cs typeface="Futura Condensed ExtraBold" charset="0"/>
              </a:rPr>
              <a:t>Google Index</a:t>
            </a:r>
            <a:endParaRPr lang="en-US" sz="3600" b="1" dirty="0">
              <a:solidFill>
                <a:schemeClr val="bg1"/>
              </a:solidFill>
              <a:latin typeface="Futura Condensed ExtraBold" charset="0"/>
              <a:ea typeface="Futura Condensed ExtraBold" charset="0"/>
              <a:cs typeface="Futura Condensed ExtraBold" charset="0"/>
            </a:endParaRPr>
          </a:p>
        </p:txBody>
      </p:sp>
      <p:sp>
        <p:nvSpPr>
          <p:cNvPr id="8" name="Oval 7"/>
          <p:cNvSpPr/>
          <p:nvPr/>
        </p:nvSpPr>
        <p:spPr>
          <a:xfrm>
            <a:off x="5707781" y="2545162"/>
            <a:ext cx="4687504" cy="3272590"/>
          </a:xfrm>
          <a:prstGeom prst="ellipse">
            <a:avLst/>
          </a:prstGeom>
          <a:solidFill>
            <a:schemeClr val="tx2">
              <a:alpha val="87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smtClean="0">
              <a:solidFill>
                <a:schemeClr val="bg1"/>
              </a:solidFill>
              <a:latin typeface="Futura Medium" charset="0"/>
              <a:ea typeface="Futura Medium" charset="0"/>
              <a:cs typeface="Futura Medium" charset="0"/>
            </a:endParaRPr>
          </a:p>
        </p:txBody>
      </p:sp>
      <p:sp>
        <p:nvSpPr>
          <p:cNvPr id="9" name="TextBox 8"/>
          <p:cNvSpPr txBox="1"/>
          <p:nvPr/>
        </p:nvSpPr>
        <p:spPr>
          <a:xfrm>
            <a:off x="7069757" y="3790915"/>
            <a:ext cx="2270173" cy="646331"/>
          </a:xfrm>
          <a:prstGeom prst="rect">
            <a:avLst/>
          </a:prstGeom>
          <a:noFill/>
        </p:spPr>
        <p:txBody>
          <a:bodyPr wrap="none" rtlCol="0">
            <a:spAutoFit/>
          </a:bodyPr>
          <a:lstStyle/>
          <a:p>
            <a:r>
              <a:rPr lang="en-US" sz="3600" b="1" smtClean="0">
                <a:solidFill>
                  <a:schemeClr val="bg1"/>
                </a:solidFill>
                <a:latin typeface="Futura Condensed ExtraBold" charset="0"/>
                <a:ea typeface="Futura Condensed ExtraBold" charset="0"/>
                <a:cs typeface="Futura Condensed ExtraBold" charset="0"/>
              </a:rPr>
              <a:t>Deep Web</a:t>
            </a:r>
            <a:endParaRPr lang="en-US" sz="3600" b="1">
              <a:solidFill>
                <a:schemeClr val="bg1"/>
              </a:solidFill>
              <a:latin typeface="Futura Condensed ExtraBold" charset="0"/>
              <a:ea typeface="Futura Condensed ExtraBold" charset="0"/>
              <a:cs typeface="Futura Condensed ExtraBold" charset="0"/>
            </a:endParaRPr>
          </a:p>
        </p:txBody>
      </p:sp>
      <p:sp>
        <p:nvSpPr>
          <p:cNvPr id="10" name="Oval 9"/>
          <p:cNvSpPr/>
          <p:nvPr/>
        </p:nvSpPr>
        <p:spPr>
          <a:xfrm>
            <a:off x="5533420" y="5449227"/>
            <a:ext cx="1088760" cy="797569"/>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Dark</a:t>
            </a:r>
          </a:p>
          <a:p>
            <a:pPr algn="ctr"/>
            <a:r>
              <a:rPr lang="en-US" sz="2000" dirty="0" smtClean="0">
                <a:solidFill>
                  <a:schemeClr val="bg1"/>
                </a:solidFill>
                <a:latin typeface="Futura Medium" charset="0"/>
                <a:ea typeface="Futura Medium" charset="0"/>
                <a:cs typeface="Futura Medium" charset="0"/>
              </a:rPr>
              <a:t>Web</a:t>
            </a: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12" name="Slide Number Placeholder 11"/>
          <p:cNvSpPr>
            <a:spLocks noGrp="1"/>
          </p:cNvSpPr>
          <p:nvPr>
            <p:ph type="sldNum" sz="quarter" idx="12"/>
          </p:nvPr>
        </p:nvSpPr>
        <p:spPr/>
        <p:txBody>
          <a:bodyPr/>
          <a:lstStyle/>
          <a:p>
            <a:fld id="{07185052-16E8-7E4B-9E32-0EAF7D224DD4}" type="slidenum">
              <a:rPr lang="en-US" smtClean="0"/>
              <a:t>51</a:t>
            </a:fld>
            <a:endParaRPr lang="en-US"/>
          </a:p>
        </p:txBody>
      </p:sp>
    </p:spTree>
    <p:extLst>
      <p:ext uri="{BB962C8B-B14F-4D97-AF65-F5344CB8AC3E}">
        <p14:creationId xmlns:p14="http://schemas.microsoft.com/office/powerpoint/2010/main" val="95128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1046CD-32E7-42B4-949D-E4EE2D67001C}"/>
              </a:ext>
            </a:extLst>
          </p:cNvPr>
          <p:cNvSpPr>
            <a:spLocks noGrp="1"/>
          </p:cNvSpPr>
          <p:nvPr>
            <p:ph type="title"/>
          </p:nvPr>
        </p:nvSpPr>
        <p:spPr/>
        <p:txBody>
          <a:bodyPr/>
          <a:lstStyle/>
          <a:p>
            <a:r>
              <a:rPr lang="en-US" sz="6600" dirty="0" smtClean="0">
                <a:solidFill>
                  <a:schemeClr val="tx1"/>
                </a:solidFill>
              </a:rPr>
              <a:t>We can only get a </a:t>
            </a:r>
            <a:r>
              <a:rPr lang="en-US" sz="3600" dirty="0" smtClean="0"/>
              <a:t>tiny </a:t>
            </a:r>
            <a:r>
              <a:rPr lang="en-US" sz="6600" dirty="0" smtClean="0">
                <a:solidFill>
                  <a:schemeClr val="tx1"/>
                </a:solidFill>
              </a:rPr>
              <a:t>part</a:t>
            </a:r>
            <a:endParaRPr lang="en-US" sz="6600" dirty="0">
              <a:solidFill>
                <a:schemeClr val="tx1"/>
              </a:solidFill>
            </a:endParaRPr>
          </a:p>
        </p:txBody>
      </p:sp>
      <p:sp>
        <p:nvSpPr>
          <p:cNvPr id="4" name="Oval 3"/>
          <p:cNvSpPr/>
          <p:nvPr/>
        </p:nvSpPr>
        <p:spPr>
          <a:xfrm>
            <a:off x="1395664" y="1703672"/>
            <a:ext cx="9403882" cy="4851132"/>
          </a:xfrm>
          <a:prstGeom prst="ellipse">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smtClean="0">
              <a:solidFill>
                <a:schemeClr val="bg1"/>
              </a:solidFill>
              <a:latin typeface="Futura Medium" charset="0"/>
              <a:ea typeface="Futura Medium" charset="0"/>
              <a:cs typeface="Futura Medium" charset="0"/>
            </a:endParaRPr>
          </a:p>
        </p:txBody>
      </p:sp>
      <p:sp>
        <p:nvSpPr>
          <p:cNvPr id="5" name="Oval 4"/>
          <p:cNvSpPr/>
          <p:nvPr/>
        </p:nvSpPr>
        <p:spPr>
          <a:xfrm>
            <a:off x="1857676" y="2492943"/>
            <a:ext cx="4687504" cy="3272590"/>
          </a:xfrm>
          <a:prstGeom prst="ellipse">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smtClean="0">
              <a:solidFill>
                <a:schemeClr val="bg1"/>
              </a:solidFill>
              <a:latin typeface="Futura Medium" charset="0"/>
              <a:ea typeface="Futura Medium" charset="0"/>
              <a:cs typeface="Futura Medium" charset="0"/>
            </a:endParaRPr>
          </a:p>
        </p:txBody>
      </p:sp>
      <p:sp>
        <p:nvSpPr>
          <p:cNvPr id="6" name="TextBox 5"/>
          <p:cNvSpPr txBox="1"/>
          <p:nvPr/>
        </p:nvSpPr>
        <p:spPr>
          <a:xfrm>
            <a:off x="5707781" y="1898831"/>
            <a:ext cx="1088760" cy="646331"/>
          </a:xfrm>
          <a:prstGeom prst="rect">
            <a:avLst/>
          </a:prstGeom>
          <a:noFill/>
        </p:spPr>
        <p:txBody>
          <a:bodyPr wrap="none" rtlCol="0">
            <a:spAutoFit/>
          </a:bodyPr>
          <a:lstStyle/>
          <a:p>
            <a:r>
              <a:rPr lang="en-US" sz="3600" b="1" smtClean="0">
                <a:solidFill>
                  <a:schemeClr val="bg1"/>
                </a:solidFill>
                <a:latin typeface="Futura Condensed ExtraBold" charset="0"/>
                <a:ea typeface="Futura Condensed ExtraBold" charset="0"/>
                <a:cs typeface="Futura Condensed ExtraBold" charset="0"/>
              </a:rPr>
              <a:t>Web</a:t>
            </a:r>
            <a:endParaRPr lang="en-US" sz="3600" b="1">
              <a:solidFill>
                <a:schemeClr val="bg1"/>
              </a:solidFill>
              <a:latin typeface="Futura Condensed ExtraBold" charset="0"/>
              <a:ea typeface="Futura Condensed ExtraBold" charset="0"/>
              <a:cs typeface="Futura Condensed ExtraBold" charset="0"/>
            </a:endParaRPr>
          </a:p>
        </p:txBody>
      </p:sp>
      <p:sp>
        <p:nvSpPr>
          <p:cNvPr id="7" name="TextBox 6"/>
          <p:cNvSpPr txBox="1"/>
          <p:nvPr/>
        </p:nvSpPr>
        <p:spPr>
          <a:xfrm>
            <a:off x="2618071" y="3806072"/>
            <a:ext cx="2929456" cy="646331"/>
          </a:xfrm>
          <a:prstGeom prst="rect">
            <a:avLst/>
          </a:prstGeom>
          <a:noFill/>
        </p:spPr>
        <p:txBody>
          <a:bodyPr wrap="none" rtlCol="0">
            <a:spAutoFit/>
          </a:bodyPr>
          <a:lstStyle/>
          <a:p>
            <a:r>
              <a:rPr lang="en-US" sz="3600" b="1" smtClean="0">
                <a:solidFill>
                  <a:schemeClr val="bg1"/>
                </a:solidFill>
                <a:latin typeface="Futura Condensed ExtraBold" charset="0"/>
                <a:ea typeface="Futura Condensed ExtraBold" charset="0"/>
                <a:cs typeface="Futura Condensed ExtraBold" charset="0"/>
              </a:rPr>
              <a:t>Google Index</a:t>
            </a:r>
            <a:endParaRPr lang="en-US" sz="3600" b="1" dirty="0">
              <a:solidFill>
                <a:schemeClr val="bg1"/>
              </a:solidFill>
              <a:latin typeface="Futura Condensed ExtraBold" charset="0"/>
              <a:ea typeface="Futura Condensed ExtraBold" charset="0"/>
              <a:cs typeface="Futura Condensed ExtraBold" charset="0"/>
            </a:endParaRPr>
          </a:p>
        </p:txBody>
      </p:sp>
      <p:sp>
        <p:nvSpPr>
          <p:cNvPr id="8" name="Oval 7"/>
          <p:cNvSpPr/>
          <p:nvPr/>
        </p:nvSpPr>
        <p:spPr>
          <a:xfrm>
            <a:off x="5707781" y="2545162"/>
            <a:ext cx="4687504" cy="3272590"/>
          </a:xfrm>
          <a:prstGeom prst="ellipse">
            <a:avLst/>
          </a:prstGeom>
          <a:solidFill>
            <a:schemeClr val="tx2">
              <a:alpha val="87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smtClean="0">
              <a:solidFill>
                <a:schemeClr val="bg1"/>
              </a:solidFill>
              <a:latin typeface="Futura Medium" charset="0"/>
              <a:ea typeface="Futura Medium" charset="0"/>
              <a:cs typeface="Futura Medium" charset="0"/>
            </a:endParaRPr>
          </a:p>
        </p:txBody>
      </p:sp>
      <p:sp>
        <p:nvSpPr>
          <p:cNvPr id="9" name="TextBox 8"/>
          <p:cNvSpPr txBox="1"/>
          <p:nvPr/>
        </p:nvSpPr>
        <p:spPr>
          <a:xfrm>
            <a:off x="7069757" y="3790915"/>
            <a:ext cx="2270173" cy="646331"/>
          </a:xfrm>
          <a:prstGeom prst="rect">
            <a:avLst/>
          </a:prstGeom>
          <a:noFill/>
        </p:spPr>
        <p:txBody>
          <a:bodyPr wrap="none" rtlCol="0">
            <a:spAutoFit/>
          </a:bodyPr>
          <a:lstStyle/>
          <a:p>
            <a:r>
              <a:rPr lang="en-US" sz="3600" b="1" smtClean="0">
                <a:solidFill>
                  <a:schemeClr val="bg1"/>
                </a:solidFill>
                <a:latin typeface="Futura Condensed ExtraBold" charset="0"/>
                <a:ea typeface="Futura Condensed ExtraBold" charset="0"/>
                <a:cs typeface="Futura Condensed ExtraBold" charset="0"/>
              </a:rPr>
              <a:t>Deep Web</a:t>
            </a:r>
            <a:endParaRPr lang="en-US" sz="3600" b="1">
              <a:solidFill>
                <a:schemeClr val="bg1"/>
              </a:solidFill>
              <a:latin typeface="Futura Condensed ExtraBold" charset="0"/>
              <a:ea typeface="Futura Condensed ExtraBold" charset="0"/>
              <a:cs typeface="Futura Condensed ExtraBold" charset="0"/>
            </a:endParaRPr>
          </a:p>
        </p:txBody>
      </p:sp>
      <p:sp>
        <p:nvSpPr>
          <p:cNvPr id="10" name="Oval 9"/>
          <p:cNvSpPr/>
          <p:nvPr/>
        </p:nvSpPr>
        <p:spPr>
          <a:xfrm>
            <a:off x="5533420" y="5449227"/>
            <a:ext cx="1088760" cy="797569"/>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Futura Medium" charset="0"/>
                <a:ea typeface="Futura Medium" charset="0"/>
                <a:cs typeface="Futura Medium" charset="0"/>
              </a:rPr>
              <a:t>Dark</a:t>
            </a:r>
          </a:p>
          <a:p>
            <a:pPr algn="ctr"/>
            <a:r>
              <a:rPr lang="en-US" sz="2000" dirty="0" smtClean="0">
                <a:solidFill>
                  <a:schemeClr val="bg1"/>
                </a:solidFill>
                <a:latin typeface="Futura Medium" charset="0"/>
                <a:ea typeface="Futura Medium" charset="0"/>
                <a:cs typeface="Futura Medium" charset="0"/>
              </a:rPr>
              <a:t>Web</a:t>
            </a:r>
          </a:p>
        </p:txBody>
      </p:sp>
      <p:sp>
        <p:nvSpPr>
          <p:cNvPr id="11" name="Oval 10"/>
          <p:cNvSpPr/>
          <p:nvPr/>
        </p:nvSpPr>
        <p:spPr>
          <a:xfrm>
            <a:off x="5707781" y="4821381"/>
            <a:ext cx="693019" cy="771257"/>
          </a:xfrm>
          <a:prstGeom prst="ellipse">
            <a:avLst/>
          </a:prstGeom>
          <a:solidFill>
            <a:schemeClr val="accent5"/>
          </a:solidFill>
          <a:ln w="9842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smtClean="0">
              <a:solidFill>
                <a:schemeClr val="bg1"/>
              </a:solidFill>
              <a:latin typeface="Futura Medium" charset="0"/>
              <a:ea typeface="Futura Medium" charset="0"/>
              <a:cs typeface="Futura Medium"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12" name="Slide Number Placeholder 11"/>
          <p:cNvSpPr>
            <a:spLocks noGrp="1"/>
          </p:cNvSpPr>
          <p:nvPr>
            <p:ph type="sldNum" sz="quarter" idx="12"/>
          </p:nvPr>
        </p:nvSpPr>
        <p:spPr/>
        <p:txBody>
          <a:bodyPr/>
          <a:lstStyle/>
          <a:p>
            <a:fld id="{07185052-16E8-7E4B-9E32-0EAF7D224DD4}" type="slidenum">
              <a:rPr lang="en-US" smtClean="0"/>
              <a:t>52</a:t>
            </a:fld>
            <a:endParaRPr lang="en-US"/>
          </a:p>
        </p:txBody>
      </p:sp>
    </p:spTree>
    <p:extLst>
      <p:ext uri="{BB962C8B-B14F-4D97-AF65-F5344CB8AC3E}">
        <p14:creationId xmlns:p14="http://schemas.microsoft.com/office/powerpoint/2010/main" val="19607604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Crawling </a:t>
            </a:r>
            <a:r>
              <a:rPr lang="en-US" dirty="0" smtClean="0"/>
              <a:t>Research Challenges</a:t>
            </a:r>
            <a:endParaRPr lang="en-US" dirty="0"/>
          </a:p>
        </p:txBody>
      </p:sp>
      <p:sp>
        <p:nvSpPr>
          <p:cNvPr id="3" name="Content Placeholder 2"/>
          <p:cNvSpPr>
            <a:spLocks noGrp="1"/>
          </p:cNvSpPr>
          <p:nvPr>
            <p:ph idx="1"/>
          </p:nvPr>
        </p:nvSpPr>
        <p:spPr/>
        <p:txBody>
          <a:bodyPr/>
          <a:lstStyle/>
          <a:p>
            <a:r>
              <a:rPr lang="en-US" dirty="0" smtClean="0"/>
              <a:t>Domain discovery</a:t>
            </a:r>
          </a:p>
          <a:p>
            <a:pPr lvl="1"/>
            <a:r>
              <a:rPr lang="en-US" dirty="0" smtClean="0"/>
              <a:t>Identifying relevant sites, datasets and pages</a:t>
            </a:r>
          </a:p>
          <a:p>
            <a:r>
              <a:rPr lang="en-US" dirty="0" smtClean="0"/>
              <a:t>Crawling</a:t>
            </a:r>
          </a:p>
          <a:p>
            <a:pPr lvl="1"/>
            <a:r>
              <a:rPr lang="en-US" dirty="0" smtClean="0"/>
              <a:t>Building models of relevant </a:t>
            </a:r>
            <a:r>
              <a:rPr lang="en-US" dirty="0" smtClean="0"/>
              <a:t>content</a:t>
            </a:r>
          </a:p>
          <a:p>
            <a:pPr lvl="1"/>
            <a:r>
              <a:rPr lang="en-US" dirty="0" smtClean="0"/>
              <a:t>Identifying new content</a:t>
            </a:r>
          </a:p>
          <a:p>
            <a:pPr lvl="1"/>
            <a:r>
              <a:rPr lang="en-US" dirty="0" smtClean="0"/>
              <a:t>Downloading dynamic content</a:t>
            </a:r>
          </a:p>
          <a:p>
            <a:pPr lvl="1"/>
            <a:r>
              <a:rPr lang="en-US" dirty="0" smtClean="0"/>
              <a:t>Overcoming anti-crawling measures</a:t>
            </a:r>
            <a:endParaRPr lang="en-US" dirty="0" smtClean="0"/>
          </a:p>
          <a:p>
            <a:pPr lvl="1"/>
            <a:r>
              <a:rPr lang="en-US" dirty="0" smtClean="0"/>
              <a:t>Exhibiting human-like behavior</a:t>
            </a:r>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53</a:t>
            </a:fld>
            <a:endParaRPr lang="en-US"/>
          </a:p>
        </p:txBody>
      </p:sp>
    </p:spTree>
    <p:extLst>
      <p:ext uri="{BB962C8B-B14F-4D97-AF65-F5344CB8AC3E}">
        <p14:creationId xmlns:p14="http://schemas.microsoft.com/office/powerpoint/2010/main" val="13915737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Crawling Tools</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smtClean="0"/>
              <a:t>Scrapy</a:t>
            </a:r>
            <a:r>
              <a:rPr lang="en-US" dirty="0" smtClean="0"/>
              <a:t> (targeted crawling)</a:t>
            </a:r>
          </a:p>
          <a:p>
            <a:pPr lvl="1"/>
            <a:r>
              <a:rPr lang="en-US" dirty="0" smtClean="0"/>
              <a:t>Open source and collaborative framework for extracting data from websites</a:t>
            </a:r>
          </a:p>
          <a:p>
            <a:pPr lvl="1"/>
            <a:r>
              <a:rPr lang="en-US" dirty="0" smtClean="0"/>
              <a:t>https://</a:t>
            </a:r>
            <a:r>
              <a:rPr lang="en-US" dirty="0" err="1" smtClean="0"/>
              <a:t>scrapy.org</a:t>
            </a:r>
            <a:r>
              <a:rPr lang="en-US" dirty="0" smtClean="0"/>
              <a:t>/ACHE</a:t>
            </a:r>
          </a:p>
          <a:p>
            <a:r>
              <a:rPr lang="en-US" dirty="0" smtClean="0"/>
              <a:t>Apache </a:t>
            </a:r>
            <a:r>
              <a:rPr lang="en-US" dirty="0" err="1" smtClean="0"/>
              <a:t>Nutch</a:t>
            </a:r>
            <a:r>
              <a:rPr lang="en-US" dirty="0" smtClean="0"/>
              <a:t> (massive crawling)</a:t>
            </a:r>
          </a:p>
          <a:p>
            <a:pPr lvl="1"/>
            <a:r>
              <a:rPr lang="en-US" dirty="0" smtClean="0"/>
              <a:t>highly extensible, highly scalable Web crawler</a:t>
            </a:r>
          </a:p>
          <a:p>
            <a:pPr lvl="1"/>
            <a:r>
              <a:rPr lang="en-US" dirty="0" smtClean="0"/>
              <a:t>http://</a:t>
            </a:r>
            <a:r>
              <a:rPr lang="en-US" dirty="0" err="1" smtClean="0"/>
              <a:t>nutch.apache.org</a:t>
            </a:r>
            <a:endParaRPr lang="en-US" dirty="0" smtClean="0"/>
          </a:p>
          <a:p>
            <a:r>
              <a:rPr lang="en-US" dirty="0" smtClean="0"/>
              <a:t>Deep Deep (</a:t>
            </a:r>
            <a:r>
              <a:rPr lang="en-US" b="0" dirty="0"/>
              <a:t>Adaptive </a:t>
            </a:r>
            <a:r>
              <a:rPr lang="en-US" b="0" dirty="0" smtClean="0"/>
              <a:t>crawler)</a:t>
            </a:r>
          </a:p>
          <a:p>
            <a:pPr lvl="1"/>
            <a:r>
              <a:rPr lang="en-US" b="0" dirty="0" smtClean="0"/>
              <a:t>reinforcement learning </a:t>
            </a:r>
            <a:r>
              <a:rPr lang="en-US" b="0" dirty="0"/>
              <a:t>to learn which links to </a:t>
            </a:r>
            <a:r>
              <a:rPr lang="en-US" b="0" dirty="0" smtClean="0"/>
              <a:t>follow</a:t>
            </a:r>
          </a:p>
          <a:p>
            <a:pPr lvl="1"/>
            <a:r>
              <a:rPr lang="en-US" dirty="0"/>
              <a:t>https://</a:t>
            </a:r>
            <a:r>
              <a:rPr lang="en-US" dirty="0" err="1" smtClean="0"/>
              <a:t>github.com</a:t>
            </a:r>
            <a:r>
              <a:rPr lang="en-US" dirty="0" smtClean="0"/>
              <a:t>/</a:t>
            </a:r>
            <a:r>
              <a:rPr lang="en-US" dirty="0" err="1" smtClean="0"/>
              <a:t>TeamHG-Memex</a:t>
            </a:r>
            <a:r>
              <a:rPr lang="en-US" dirty="0" smtClean="0"/>
              <a:t>/deep-deep</a:t>
            </a:r>
          </a:p>
          <a:p>
            <a:r>
              <a:rPr lang="en-US" dirty="0" smtClean="0"/>
              <a:t>ACHE (focused crawler)</a:t>
            </a:r>
          </a:p>
          <a:p>
            <a:pPr lvl="1"/>
            <a:r>
              <a:rPr lang="en-US" dirty="0" smtClean="0"/>
              <a:t>https</a:t>
            </a:r>
            <a:r>
              <a:rPr lang="en-US" dirty="0"/>
              <a:t>://</a:t>
            </a:r>
            <a:r>
              <a:rPr lang="en-US" dirty="0" err="1"/>
              <a:t>github.com</a:t>
            </a:r>
            <a:r>
              <a:rPr lang="en-US" dirty="0"/>
              <a:t>/</a:t>
            </a:r>
            <a:r>
              <a:rPr lang="en-US" dirty="0" err="1"/>
              <a:t>ViDA</a:t>
            </a:r>
            <a:r>
              <a:rPr lang="en-US" dirty="0"/>
              <a:t>-NYU/ache</a:t>
            </a:r>
            <a:endParaRPr lang="en-US" dirty="0" smtClean="0"/>
          </a:p>
          <a:p>
            <a:r>
              <a:rPr lang="en-US" dirty="0" err="1" smtClean="0"/>
              <a:t>ScrapingHub</a:t>
            </a:r>
            <a:r>
              <a:rPr lang="en-US" dirty="0" smtClean="0"/>
              <a:t> (service)</a:t>
            </a:r>
          </a:p>
          <a:p>
            <a:pPr lvl="1"/>
            <a:r>
              <a:rPr lang="en-US" dirty="0" smtClean="0"/>
              <a:t>https://</a:t>
            </a:r>
            <a:r>
              <a:rPr lang="en-US" dirty="0" err="1" smtClean="0"/>
              <a:t>scrapinghub.com</a:t>
            </a:r>
            <a:r>
              <a:rPr lang="en-US" dirty="0" smtClean="0"/>
              <a:t>/data-on-demand</a:t>
            </a:r>
            <a:endParaRPr lang="en-US" dirty="0"/>
          </a:p>
        </p:txBody>
      </p:sp>
      <p:sp>
        <p:nvSpPr>
          <p:cNvPr id="6" name="Footer Placeholder 5"/>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54</a:t>
            </a:fld>
            <a:endParaRPr lang="en-US"/>
          </a:p>
        </p:txBody>
      </p:sp>
    </p:spTree>
    <p:extLst>
      <p:ext uri="{BB962C8B-B14F-4D97-AF65-F5344CB8AC3E}">
        <p14:creationId xmlns:p14="http://schemas.microsoft.com/office/powerpoint/2010/main" val="16915725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844" y="1379017"/>
            <a:ext cx="8618483" cy="4852501"/>
          </a:xfrm>
          <a:prstGeom prst="rect">
            <a:avLst/>
          </a:prstGeom>
        </p:spPr>
      </p:pic>
      <p:sp>
        <p:nvSpPr>
          <p:cNvPr id="4" name="Title 3"/>
          <p:cNvSpPr>
            <a:spLocks noGrp="1"/>
          </p:cNvSpPr>
          <p:nvPr>
            <p:ph type="title"/>
          </p:nvPr>
        </p:nvSpPr>
        <p:spPr/>
        <p:txBody>
          <a:bodyPr/>
          <a:lstStyle/>
          <a:p>
            <a:r>
              <a:rPr lang="en-US" sz="4800" dirty="0" smtClean="0"/>
              <a:t>Unusual Domains Have Long Tails</a:t>
            </a:r>
            <a:endParaRPr lang="en-US" sz="4800" dirty="0"/>
          </a:p>
        </p:txBody>
      </p:sp>
      <p:sp>
        <p:nvSpPr>
          <p:cNvPr id="7" name="TextBox 6"/>
          <p:cNvSpPr txBox="1"/>
          <p:nvPr/>
        </p:nvSpPr>
        <p:spPr>
          <a:xfrm>
            <a:off x="4696698" y="4051581"/>
            <a:ext cx="1092863" cy="369332"/>
          </a:xfrm>
          <a:prstGeom prst="rect">
            <a:avLst/>
          </a:prstGeom>
          <a:noFill/>
        </p:spPr>
        <p:txBody>
          <a:bodyPr wrap="none" rtlCol="0">
            <a:spAutoFit/>
          </a:bodyPr>
          <a:lstStyle/>
          <a:p>
            <a:r>
              <a:rPr lang="en-US"/>
              <a:t>Narcotics</a:t>
            </a:r>
          </a:p>
        </p:txBody>
      </p:sp>
      <p:sp>
        <p:nvSpPr>
          <p:cNvPr id="8" name="TextBox 7"/>
          <p:cNvSpPr txBox="1"/>
          <p:nvPr/>
        </p:nvSpPr>
        <p:spPr>
          <a:xfrm>
            <a:off x="9080956" y="4081360"/>
            <a:ext cx="563937" cy="369332"/>
          </a:xfrm>
          <a:prstGeom prst="rect">
            <a:avLst/>
          </a:prstGeom>
          <a:noFill/>
        </p:spPr>
        <p:txBody>
          <a:bodyPr wrap="none" rtlCol="0">
            <a:spAutoFit/>
          </a:bodyPr>
          <a:lstStyle/>
          <a:p>
            <a:r>
              <a:rPr lang="en-US"/>
              <a:t>ATF</a:t>
            </a:r>
            <a:endParaRPr lang="en-US" dirty="0"/>
          </a:p>
        </p:txBody>
      </p:sp>
      <p:sp>
        <p:nvSpPr>
          <p:cNvPr id="9" name="TextBox 8"/>
          <p:cNvSpPr txBox="1"/>
          <p:nvPr/>
        </p:nvSpPr>
        <p:spPr>
          <a:xfrm>
            <a:off x="6850683" y="2878458"/>
            <a:ext cx="569387" cy="369332"/>
          </a:xfrm>
          <a:prstGeom prst="rect">
            <a:avLst/>
          </a:prstGeom>
          <a:noFill/>
        </p:spPr>
        <p:txBody>
          <a:bodyPr wrap="none" rtlCol="0">
            <a:spAutoFit/>
          </a:bodyPr>
          <a:lstStyle/>
          <a:p>
            <a:r>
              <a:rPr lang="en-US" dirty="0"/>
              <a:t>SEC</a:t>
            </a:r>
          </a:p>
        </p:txBody>
      </p:sp>
      <p:sp>
        <p:nvSpPr>
          <p:cNvPr id="10" name="TextBox 9"/>
          <p:cNvSpPr txBox="1"/>
          <p:nvPr/>
        </p:nvSpPr>
        <p:spPr>
          <a:xfrm>
            <a:off x="8310739" y="5419741"/>
            <a:ext cx="463588" cy="369332"/>
          </a:xfrm>
          <a:prstGeom prst="rect">
            <a:avLst/>
          </a:prstGeom>
          <a:noFill/>
        </p:spPr>
        <p:txBody>
          <a:bodyPr wrap="none" rtlCol="0">
            <a:spAutoFit/>
          </a:bodyPr>
          <a:lstStyle/>
          <a:p>
            <a:r>
              <a:rPr lang="en-US"/>
              <a:t>CE</a:t>
            </a:r>
            <a:endParaRPr lang="en-US" dirty="0"/>
          </a:p>
        </p:txBody>
      </p:sp>
      <p:sp>
        <p:nvSpPr>
          <p:cNvPr id="11" name="TextBox 10"/>
          <p:cNvSpPr txBox="1"/>
          <p:nvPr/>
        </p:nvSpPr>
        <p:spPr>
          <a:xfrm>
            <a:off x="5112772" y="3188288"/>
            <a:ext cx="676788" cy="369332"/>
          </a:xfrm>
          <a:prstGeom prst="rect">
            <a:avLst/>
          </a:prstGeom>
          <a:noFill/>
        </p:spPr>
        <p:txBody>
          <a:bodyPr wrap="none" rtlCol="0">
            <a:spAutoFit/>
          </a:bodyPr>
          <a:lstStyle/>
          <a:p>
            <a:r>
              <a:rPr lang="en-US" dirty="0"/>
              <a:t>USPS</a:t>
            </a:r>
          </a:p>
        </p:txBody>
      </p:sp>
      <p:sp>
        <p:nvSpPr>
          <p:cNvPr id="2" name="TextBox 1"/>
          <p:cNvSpPr txBox="1"/>
          <p:nvPr/>
        </p:nvSpPr>
        <p:spPr>
          <a:xfrm>
            <a:off x="2111065" y="6271416"/>
            <a:ext cx="9334350" cy="461665"/>
          </a:xfrm>
          <a:prstGeom prst="rect">
            <a:avLst/>
          </a:prstGeom>
          <a:noFill/>
        </p:spPr>
        <p:txBody>
          <a:bodyPr wrap="none" rtlCol="0">
            <a:spAutoFit/>
          </a:bodyPr>
          <a:lstStyle/>
          <a:p>
            <a:r>
              <a:rPr lang="en-US" sz="2400" dirty="0"/>
              <a:t>W</a:t>
            </a:r>
            <a:r>
              <a:rPr lang="en-US" sz="2400" dirty="0" smtClean="0"/>
              <a:t>eb </a:t>
            </a:r>
            <a:r>
              <a:rPr lang="en-US" sz="2400" smtClean="0"/>
              <a:t>sites (second </a:t>
            </a:r>
            <a:r>
              <a:rPr lang="en-US" sz="2400" dirty="0" smtClean="0"/>
              <a:t>level domains), </a:t>
            </a:r>
            <a:r>
              <a:rPr lang="en-US" sz="2400" dirty="0"/>
              <a:t>ordered by number of pages (log scale)</a:t>
            </a:r>
          </a:p>
        </p:txBody>
      </p:sp>
      <p:sp>
        <p:nvSpPr>
          <p:cNvPr id="3" name="TextBox 2"/>
          <p:cNvSpPr txBox="1"/>
          <p:nvPr/>
        </p:nvSpPr>
        <p:spPr>
          <a:xfrm rot="16200000">
            <a:off x="-718419" y="3488796"/>
            <a:ext cx="4474751" cy="461665"/>
          </a:xfrm>
          <a:prstGeom prst="rect">
            <a:avLst/>
          </a:prstGeom>
          <a:noFill/>
        </p:spPr>
        <p:txBody>
          <a:bodyPr wrap="none" rtlCol="0">
            <a:spAutoFit/>
          </a:bodyPr>
          <a:lstStyle/>
          <a:p>
            <a:r>
              <a:rPr lang="en-US" sz="2400" smtClean="0"/>
              <a:t>Count of crawled pages (log </a:t>
            </a:r>
            <a:r>
              <a:rPr lang="en-US" sz="2400" dirty="0"/>
              <a:t>scale)</a:t>
            </a:r>
          </a:p>
        </p:txBody>
      </p:sp>
      <p:sp>
        <p:nvSpPr>
          <p:cNvPr id="5" name="TextBox 4"/>
          <p:cNvSpPr txBox="1"/>
          <p:nvPr/>
        </p:nvSpPr>
        <p:spPr>
          <a:xfrm>
            <a:off x="9409181" y="5961656"/>
            <a:ext cx="492443" cy="369332"/>
          </a:xfrm>
          <a:prstGeom prst="rect">
            <a:avLst/>
          </a:prstGeom>
          <a:solidFill>
            <a:schemeClr val="bg1">
              <a:lumMod val="50000"/>
            </a:schemeClr>
          </a:solidFill>
        </p:spPr>
        <p:txBody>
          <a:bodyPr wrap="none" rtlCol="0">
            <a:spAutoFit/>
          </a:bodyPr>
          <a:lstStyle/>
          <a:p>
            <a:r>
              <a:rPr lang="en-US" dirty="0">
                <a:solidFill>
                  <a:schemeClr val="bg1"/>
                </a:solidFill>
              </a:rPr>
              <a:t>10</a:t>
            </a:r>
            <a:r>
              <a:rPr lang="en-US" baseline="30000" dirty="0">
                <a:solidFill>
                  <a:schemeClr val="bg1"/>
                </a:solidFill>
              </a:rPr>
              <a:t>4</a:t>
            </a:r>
          </a:p>
        </p:txBody>
      </p:sp>
      <p:sp>
        <p:nvSpPr>
          <p:cNvPr id="13" name="TextBox 12"/>
          <p:cNvSpPr txBox="1"/>
          <p:nvPr/>
        </p:nvSpPr>
        <p:spPr>
          <a:xfrm>
            <a:off x="1864844" y="1446691"/>
            <a:ext cx="492443" cy="369332"/>
          </a:xfrm>
          <a:prstGeom prst="rect">
            <a:avLst/>
          </a:prstGeom>
          <a:solidFill>
            <a:schemeClr val="bg1">
              <a:lumMod val="50000"/>
            </a:schemeClr>
          </a:solidFill>
        </p:spPr>
        <p:txBody>
          <a:bodyPr wrap="none" rtlCol="0">
            <a:spAutoFit/>
          </a:bodyPr>
          <a:lstStyle/>
          <a:p>
            <a:r>
              <a:rPr lang="en-US" dirty="0">
                <a:solidFill>
                  <a:schemeClr val="bg1"/>
                </a:solidFill>
              </a:rPr>
              <a:t>10</a:t>
            </a:r>
            <a:r>
              <a:rPr lang="en-US" baseline="30000" dirty="0">
                <a:solidFill>
                  <a:schemeClr val="bg1"/>
                </a:solidFill>
              </a:rPr>
              <a:t>5</a:t>
            </a:r>
          </a:p>
        </p:txBody>
      </p:sp>
      <p:sp>
        <p:nvSpPr>
          <p:cNvPr id="6" name="Footer Placeholder 5"/>
          <p:cNvSpPr>
            <a:spLocks noGrp="1"/>
          </p:cNvSpPr>
          <p:nvPr>
            <p:ph type="ftr" sz="quarter" idx="11"/>
          </p:nvPr>
        </p:nvSpPr>
        <p:spPr/>
        <p:txBody>
          <a:bodyPr/>
          <a:lstStyle/>
          <a:p>
            <a:r>
              <a:rPr lang="en-US" smtClean="0"/>
              <a:t>Kejriwal, Szekely</a:t>
            </a:r>
            <a:endParaRPr lang="en-US"/>
          </a:p>
        </p:txBody>
      </p:sp>
      <p:sp>
        <p:nvSpPr>
          <p:cNvPr id="14" name="Slide Number Placeholder 13"/>
          <p:cNvSpPr>
            <a:spLocks noGrp="1"/>
          </p:cNvSpPr>
          <p:nvPr>
            <p:ph type="sldNum" sz="quarter" idx="12"/>
          </p:nvPr>
        </p:nvSpPr>
        <p:spPr/>
        <p:txBody>
          <a:bodyPr/>
          <a:lstStyle/>
          <a:p>
            <a:fld id="{07185052-16E8-7E4B-9E32-0EAF7D224DD4}" type="slidenum">
              <a:rPr lang="en-US" smtClean="0"/>
              <a:t>55</a:t>
            </a:fld>
            <a:endParaRPr lang="en-US"/>
          </a:p>
        </p:txBody>
      </p:sp>
    </p:spTree>
    <p:extLst>
      <p:ext uri="{BB962C8B-B14F-4D97-AF65-F5344CB8AC3E}">
        <p14:creationId xmlns:p14="http://schemas.microsoft.com/office/powerpoint/2010/main" val="20441132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6894" y="2375064"/>
            <a:ext cx="10675916" cy="1754326"/>
          </a:xfrm>
          <a:prstGeom prst="rect">
            <a:avLst/>
          </a:prstGeom>
          <a:noFill/>
        </p:spPr>
        <p:txBody>
          <a:bodyPr wrap="square" rtlCol="0">
            <a:spAutoFit/>
          </a:bodyPr>
          <a:lstStyle/>
          <a:p>
            <a:pPr algn="ctr"/>
            <a:r>
              <a:rPr lang="en-US" sz="3600" b="1" dirty="0" smtClean="0">
                <a:solidFill>
                  <a:srgbClr val="000000"/>
                </a:solidFill>
                <a:latin typeface="Futura Condensed ExtraBold" charset="0"/>
                <a:ea typeface="Futura Condensed ExtraBold" charset="0"/>
                <a:cs typeface="Futura Condensed ExtraBold" charset="0"/>
              </a:rPr>
              <a:t>principles and challenges in </a:t>
            </a:r>
            <a:r>
              <a:rPr lang="en-US" sz="7200" b="1" smtClean="0">
                <a:solidFill>
                  <a:schemeClr val="accent5"/>
                </a:solidFill>
                <a:latin typeface="Futura Condensed ExtraBold" charset="0"/>
                <a:ea typeface="Futura Condensed ExtraBold" charset="0"/>
                <a:cs typeface="Futura Condensed ExtraBold" charset="0"/>
              </a:rPr>
              <a:t>Information </a:t>
            </a:r>
            <a:r>
              <a:rPr lang="en-US" sz="7200" b="1" smtClean="0">
                <a:solidFill>
                  <a:schemeClr val="accent5"/>
                </a:solidFill>
                <a:latin typeface="Futura Condensed ExtraBold" charset="0"/>
                <a:ea typeface="Futura Condensed ExtraBold" charset="0"/>
                <a:cs typeface="Futura Condensed ExtraBold" charset="0"/>
              </a:rPr>
              <a:t>Extraction</a:t>
            </a:r>
            <a:endParaRPr lang="en-US" sz="7200" b="1" dirty="0" smtClean="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56</a:t>
            </a:fld>
            <a:endParaRPr lang="en-US"/>
          </a:p>
        </p:txBody>
      </p:sp>
    </p:spTree>
    <p:extLst>
      <p:ext uri="{BB962C8B-B14F-4D97-AF65-F5344CB8AC3E}">
        <p14:creationId xmlns:p14="http://schemas.microsoft.com/office/powerpoint/2010/main" val="21339247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t>
            </a:r>
            <a:r>
              <a:rPr lang="en-US" dirty="0" smtClean="0"/>
              <a:t>Extraction </a:t>
            </a:r>
            <a:r>
              <a:rPr lang="en-US" dirty="0"/>
              <a:t>(IE)</a:t>
            </a:r>
          </a:p>
        </p:txBody>
      </p:sp>
      <p:sp>
        <p:nvSpPr>
          <p:cNvPr id="5" name="Folded Corner 4"/>
          <p:cNvSpPr/>
          <p:nvPr/>
        </p:nvSpPr>
        <p:spPr>
          <a:xfrm>
            <a:off x="2907660" y="3220135"/>
            <a:ext cx="2177456" cy="1164380"/>
          </a:xfrm>
          <a:prstGeom prst="foldedCorner">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bg1"/>
                </a:solidFill>
                <a:latin typeface="Futura Medium" charset="0"/>
                <a:ea typeface="Futura Medium" charset="0"/>
                <a:cs typeface="Futura Medium" charset="0"/>
              </a:rPr>
              <a:t>Documents</a:t>
            </a:r>
          </a:p>
        </p:txBody>
      </p:sp>
      <p:cxnSp>
        <p:nvCxnSpPr>
          <p:cNvPr id="8" name="Straight Arrow Connector 7"/>
          <p:cNvCxnSpPr/>
          <p:nvPr/>
        </p:nvCxnSpPr>
        <p:spPr>
          <a:xfrm>
            <a:off x="5578498" y="3802325"/>
            <a:ext cx="1065703" cy="0"/>
          </a:xfrm>
          <a:prstGeom prst="straightConnector1">
            <a:avLst/>
          </a:prstGeom>
          <a:ln w="11430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7029765" y="3543906"/>
            <a:ext cx="552028" cy="973353"/>
            <a:chOff x="9358874" y="3454267"/>
            <a:chExt cx="552028" cy="973353"/>
          </a:xfrm>
          <a:solidFill>
            <a:schemeClr val="bg2"/>
          </a:solidFill>
        </p:grpSpPr>
        <p:sp>
          <p:nvSpPr>
            <p:cNvPr id="17" name="Can 16"/>
            <p:cNvSpPr/>
            <p:nvPr/>
          </p:nvSpPr>
          <p:spPr>
            <a:xfrm>
              <a:off x="9358874" y="3454267"/>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sp>
          <p:nvSpPr>
            <p:cNvPr id="18" name="Can 17"/>
            <p:cNvSpPr/>
            <p:nvPr/>
          </p:nvSpPr>
          <p:spPr>
            <a:xfrm>
              <a:off x="9358874" y="3621826"/>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sp>
          <p:nvSpPr>
            <p:cNvPr id="19" name="Can 18"/>
            <p:cNvSpPr/>
            <p:nvPr/>
          </p:nvSpPr>
          <p:spPr>
            <a:xfrm>
              <a:off x="9358874" y="3789385"/>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sp>
          <p:nvSpPr>
            <p:cNvPr id="20" name="Can 19"/>
            <p:cNvSpPr/>
            <p:nvPr/>
          </p:nvSpPr>
          <p:spPr>
            <a:xfrm>
              <a:off x="9358874" y="3956944"/>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sp>
          <p:nvSpPr>
            <p:cNvPr id="21" name="Can 20"/>
            <p:cNvSpPr/>
            <p:nvPr/>
          </p:nvSpPr>
          <p:spPr>
            <a:xfrm>
              <a:off x="9358874" y="4124503"/>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sp>
          <p:nvSpPr>
            <p:cNvPr id="22" name="Can 21"/>
            <p:cNvSpPr/>
            <p:nvPr/>
          </p:nvSpPr>
          <p:spPr>
            <a:xfrm>
              <a:off x="9358874" y="4292064"/>
              <a:ext cx="552028" cy="135556"/>
            </a:xfrm>
            <a:prstGeom prst="can">
              <a:avLst/>
            </a:prstGeom>
            <a:grp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smtClean="0">
                <a:solidFill>
                  <a:schemeClr val="bg1"/>
                </a:solidFill>
                <a:latin typeface="Futura Medium" charset="0"/>
                <a:ea typeface="Futura Medium" charset="0"/>
                <a:cs typeface="Futura Medium" charset="0"/>
              </a:endParaRPr>
            </a:p>
          </p:txBody>
        </p:sp>
      </p:grpSp>
      <p:sp>
        <p:nvSpPr>
          <p:cNvPr id="23" name="TextBox 22"/>
          <p:cNvSpPr txBox="1"/>
          <p:nvPr/>
        </p:nvSpPr>
        <p:spPr>
          <a:xfrm>
            <a:off x="6728060" y="2779297"/>
            <a:ext cx="1334724" cy="646331"/>
          </a:xfrm>
          <a:prstGeom prst="rect">
            <a:avLst/>
          </a:prstGeom>
          <a:noFill/>
        </p:spPr>
        <p:txBody>
          <a:bodyPr wrap="none" rtlCol="0">
            <a:spAutoFit/>
          </a:bodyPr>
          <a:lstStyle/>
          <a:p>
            <a:pPr algn="ctr"/>
            <a:r>
              <a:rPr lang="en-US" b="1" dirty="0" smtClean="0">
                <a:solidFill>
                  <a:schemeClr val="bg2"/>
                </a:solidFill>
                <a:latin typeface="Futura Condensed ExtraBold" charset="0"/>
                <a:ea typeface="Futura Condensed ExtraBold" charset="0"/>
                <a:cs typeface="Futura Condensed ExtraBold" charset="0"/>
              </a:rPr>
              <a:t>Knowledge</a:t>
            </a:r>
          </a:p>
          <a:p>
            <a:pPr algn="ctr"/>
            <a:r>
              <a:rPr lang="en-US" b="1" dirty="0" smtClean="0">
                <a:solidFill>
                  <a:schemeClr val="bg2"/>
                </a:solidFill>
                <a:latin typeface="Futura Condensed ExtraBold" charset="0"/>
                <a:ea typeface="Futura Condensed ExtraBold" charset="0"/>
                <a:cs typeface="Futura Condensed ExtraBold" charset="0"/>
              </a:rPr>
              <a:t>Snippets</a:t>
            </a:r>
            <a:endParaRPr lang="en-US" b="1" dirty="0">
              <a:solidFill>
                <a:schemeClr val="bg2"/>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57</a:t>
            </a:fld>
            <a:endParaRPr lang="en-US"/>
          </a:p>
        </p:txBody>
      </p:sp>
    </p:spTree>
    <p:extLst>
      <p:ext uri="{BB962C8B-B14F-4D97-AF65-F5344CB8AC3E}">
        <p14:creationId xmlns:p14="http://schemas.microsoft.com/office/powerpoint/2010/main" val="6470286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609600" y="5"/>
            <a:ext cx="11582400" cy="1128710"/>
          </a:xfrm>
        </p:spPr>
        <p:txBody>
          <a:bodyPr/>
          <a:lstStyle/>
          <a:p>
            <a:r>
              <a:rPr lang="en-US" dirty="0" smtClean="0"/>
              <a:t>IE On </a:t>
            </a:r>
            <a:r>
              <a:rPr lang="en-US" dirty="0"/>
              <a:t>T</a:t>
            </a:r>
            <a:r>
              <a:rPr lang="en-US" dirty="0" smtClean="0"/>
              <a:t>he Web Is Challenging</a:t>
            </a:r>
            <a:endParaRPr lang="en-US" dirty="0"/>
          </a:p>
        </p:txBody>
      </p:sp>
      <p:sp>
        <p:nvSpPr>
          <p:cNvPr id="39940" name="Text Box 3"/>
          <p:cNvSpPr txBox="1">
            <a:spLocks noChangeArrowheads="1"/>
          </p:cNvSpPr>
          <p:nvPr/>
        </p:nvSpPr>
        <p:spPr bwMode="auto">
          <a:xfrm>
            <a:off x="609600" y="867816"/>
            <a:ext cx="447866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dirty="0">
                <a:latin typeface="Futura Condensed ExtraBold" charset="0"/>
                <a:ea typeface="Futura Condensed ExtraBold" charset="0"/>
                <a:cs typeface="Futura Condensed ExtraBold" charset="0"/>
              </a:rPr>
              <a:t>Less grammar, </a:t>
            </a:r>
            <a:r>
              <a:rPr lang="en-US" sz="1800" dirty="0" smtClean="0">
                <a:latin typeface="Futura Condensed ExtraBold" charset="0"/>
                <a:ea typeface="Futura Condensed ExtraBold" charset="0"/>
                <a:cs typeface="Futura Condensed ExtraBold" charset="0"/>
              </a:rPr>
              <a:t>more </a:t>
            </a:r>
            <a:r>
              <a:rPr lang="en-US" sz="1800" dirty="0">
                <a:latin typeface="Futura Condensed ExtraBold" charset="0"/>
                <a:ea typeface="Futura Condensed ExtraBold" charset="0"/>
                <a:cs typeface="Futura Condensed ExtraBold" charset="0"/>
              </a:rPr>
              <a:t>formatting &amp; linking</a:t>
            </a:r>
          </a:p>
        </p:txBody>
      </p:sp>
      <p:sp>
        <p:nvSpPr>
          <p:cNvPr id="39942" name="Text Box 8"/>
          <p:cNvSpPr txBox="1">
            <a:spLocks noChangeArrowheads="1"/>
          </p:cNvSpPr>
          <p:nvPr/>
        </p:nvSpPr>
        <p:spPr bwMode="auto">
          <a:xfrm>
            <a:off x="980443" y="1941251"/>
            <a:ext cx="3736975" cy="3390900"/>
          </a:xfrm>
          <a:prstGeom prst="rect">
            <a:avLst/>
          </a:prstGeom>
          <a:solidFill>
            <a:schemeClr val="bg1"/>
          </a:solidFill>
          <a:ln w="9525">
            <a:solidFill>
              <a:schemeClr val="tx1"/>
            </a:solidFill>
            <a:miter lim="800000"/>
            <a:headEnd/>
            <a:tailEnd/>
          </a:ln>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600" b="0" dirty="0"/>
              <a:t>Apple to Open Its First Retail Store</a:t>
            </a:r>
          </a:p>
          <a:p>
            <a:pPr algn="ctr"/>
            <a:r>
              <a:rPr lang="en-US" sz="1600" b="0" dirty="0"/>
              <a:t>in New York City</a:t>
            </a:r>
          </a:p>
          <a:p>
            <a:endParaRPr lang="en-US" sz="1600" b="0" dirty="0"/>
          </a:p>
          <a:p>
            <a:r>
              <a:rPr lang="en-US" sz="1200" b="0" dirty="0"/>
              <a:t>MACWORLD EXPO, NEW YORK--July 17, 2002--Apple's first retail store in New York City will open in Manhattan's SoHo district on Thursday, July 18 at 8:00 a.m. EDT. The SoHo store will be Apple's largest retail store to date and is a stunning example of Apple's commitment to offering customers the world's best computer shopping experience.</a:t>
            </a:r>
          </a:p>
          <a:p>
            <a:endParaRPr lang="en-US" sz="1200" b="0" dirty="0"/>
          </a:p>
          <a:p>
            <a:r>
              <a:rPr lang="en-US" sz="1200" b="0" dirty="0"/>
              <a:t>"Fourteen months after opening our first retail store, our 31 stores are attracting over 100,000 visitors each week," said Steve Jobs, Apple's CEO. "We hope our SoHo store will surprise and delight both Mac and PC users who want to see everything the Mac can do to enhance their digital lifestyles." </a:t>
            </a:r>
          </a:p>
        </p:txBody>
      </p:sp>
      <p:sp>
        <p:nvSpPr>
          <p:cNvPr id="39949" name="Text Box 21"/>
          <p:cNvSpPr txBox="1">
            <a:spLocks noChangeArrowheads="1"/>
          </p:cNvSpPr>
          <p:nvPr/>
        </p:nvSpPr>
        <p:spPr bwMode="auto">
          <a:xfrm>
            <a:off x="2081430" y="1359530"/>
            <a:ext cx="176163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2800" dirty="0">
                <a:solidFill>
                  <a:schemeClr val="bg2"/>
                </a:solidFill>
                <a:latin typeface="Futura Condensed ExtraBold" charset="0"/>
                <a:ea typeface="Futura Condensed ExtraBold" charset="0"/>
                <a:cs typeface="Futura Condensed ExtraBold" charset="0"/>
              </a:rPr>
              <a:t>Newswire</a:t>
            </a:r>
          </a:p>
        </p:txBody>
      </p:sp>
      <p:sp>
        <p:nvSpPr>
          <p:cNvPr id="39950" name="Text Box 22"/>
          <p:cNvSpPr txBox="1">
            <a:spLocks noChangeArrowheads="1"/>
          </p:cNvSpPr>
          <p:nvPr/>
        </p:nvSpPr>
        <p:spPr bwMode="auto">
          <a:xfrm>
            <a:off x="8391606" y="1359530"/>
            <a:ext cx="88838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2800">
                <a:solidFill>
                  <a:schemeClr val="bg2"/>
                </a:solidFill>
                <a:latin typeface="Futura Condensed ExtraBold" charset="0"/>
                <a:ea typeface="Futura Condensed ExtraBold" charset="0"/>
                <a:cs typeface="Futura Condensed ExtraBold" charset="0"/>
              </a:rPr>
              <a:t>Web</a:t>
            </a:r>
          </a:p>
        </p:txBody>
      </p:sp>
      <p:pic>
        <p:nvPicPr>
          <p:cNvPr id="17" name="Picture 16"/>
          <p:cNvPicPr>
            <a:picLocks noChangeAspect="1"/>
          </p:cNvPicPr>
          <p:nvPr/>
        </p:nvPicPr>
        <p:blipFill>
          <a:blip r:embed="rId3"/>
          <a:stretch>
            <a:fillRect/>
          </a:stretch>
        </p:blipFill>
        <p:spPr>
          <a:xfrm>
            <a:off x="5896289" y="1941251"/>
            <a:ext cx="2939510" cy="2305694"/>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stretch>
            <a:fillRect/>
          </a:stretch>
        </p:blipFill>
        <p:spPr>
          <a:xfrm>
            <a:off x="9011520" y="1912012"/>
            <a:ext cx="2976787" cy="2334933"/>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5"/>
          <a:stretch>
            <a:fillRect/>
          </a:stretch>
        </p:blipFill>
        <p:spPr>
          <a:xfrm>
            <a:off x="5859012" y="4384567"/>
            <a:ext cx="2976787" cy="2334933"/>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6"/>
          <a:stretch>
            <a:fillRect/>
          </a:stretch>
        </p:blipFill>
        <p:spPr>
          <a:xfrm>
            <a:off x="9011520" y="4384566"/>
            <a:ext cx="2976787" cy="2334933"/>
          </a:xfrm>
          <a:prstGeom prst="rect">
            <a:avLst/>
          </a:prstGeom>
          <a:ln>
            <a:noFill/>
          </a:ln>
          <a:effectLst>
            <a:outerShdw blurRad="292100" dist="139700" dir="2700000" algn="tl" rotWithShape="0">
              <a:srgbClr val="333333">
                <a:alpha val="65000"/>
              </a:srgbClr>
            </a:outerShdw>
          </a:effectLst>
        </p:spPr>
      </p:pic>
      <p:sp>
        <p:nvSpPr>
          <p:cNvPr id="2" name="Footer Placeholder 1"/>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58</a:t>
            </a:fld>
            <a:endParaRPr lang="en-US"/>
          </a:p>
        </p:txBody>
      </p:sp>
    </p:spTree>
    <p:extLst>
      <p:ext uri="{BB962C8B-B14F-4D97-AF65-F5344CB8AC3E}">
        <p14:creationId xmlns:p14="http://schemas.microsoft.com/office/powerpoint/2010/main" val="853773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IE</a:t>
            </a:r>
            <a:endParaRPr lang="en-US" dirty="0"/>
          </a:p>
        </p:txBody>
      </p:sp>
      <p:sp>
        <p:nvSpPr>
          <p:cNvPr id="3" name="Content Placeholder 2"/>
          <p:cNvSpPr>
            <a:spLocks noGrp="1"/>
          </p:cNvSpPr>
          <p:nvPr>
            <p:ph idx="1"/>
          </p:nvPr>
        </p:nvSpPr>
        <p:spPr/>
        <p:txBody>
          <a:bodyPr/>
          <a:lstStyle/>
          <a:p>
            <a:r>
              <a:rPr lang="en-US" dirty="0" smtClean="0"/>
              <a:t>Document features</a:t>
            </a:r>
          </a:p>
          <a:p>
            <a:r>
              <a:rPr lang="en-US" dirty="0" smtClean="0"/>
              <a:t>Scope</a:t>
            </a:r>
          </a:p>
          <a:p>
            <a:r>
              <a:rPr lang="en-US" dirty="0" smtClean="0"/>
              <a:t>Pattern complexity</a:t>
            </a:r>
          </a:p>
          <a:p>
            <a:r>
              <a:rPr lang="en-US" dirty="0" smtClean="0"/>
              <a:t>Relevance</a:t>
            </a:r>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59</a:t>
            </a:fld>
            <a:endParaRPr lang="en-US"/>
          </a:p>
        </p:txBody>
      </p:sp>
    </p:spTree>
    <p:extLst>
      <p:ext uri="{BB962C8B-B14F-4D97-AF65-F5344CB8AC3E}">
        <p14:creationId xmlns:p14="http://schemas.microsoft.com/office/powerpoint/2010/main" val="452964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Identify </a:t>
            </a:r>
            <a:r>
              <a:rPr lang="en-US" sz="4800" dirty="0" smtClean="0"/>
              <a:t>Counterfeit Electronics Vendors</a:t>
            </a:r>
            <a:endParaRPr lang="en-US" sz="4800" dirty="0"/>
          </a:p>
        </p:txBody>
      </p:sp>
      <p:sp>
        <p:nvSpPr>
          <p:cNvPr id="6" name="Content Placeholder 5"/>
          <p:cNvSpPr>
            <a:spLocks noGrp="1"/>
          </p:cNvSpPr>
          <p:nvPr>
            <p:ph idx="1"/>
          </p:nvPr>
        </p:nvSpPr>
        <p:spPr/>
        <p:txBody>
          <a:bodyPr>
            <a:normAutofit fontScale="92500" lnSpcReduction="10000"/>
          </a:bodyPr>
          <a:lstStyle/>
          <a:p>
            <a:r>
              <a:rPr lang="en-US" dirty="0" smtClean="0"/>
              <a:t>Data</a:t>
            </a:r>
          </a:p>
          <a:p>
            <a:pPr lvl="1"/>
            <a:r>
              <a:rPr lang="en-US" dirty="0" smtClean="0"/>
              <a:t>Online catalogs and forums</a:t>
            </a:r>
          </a:p>
          <a:p>
            <a:pPr lvl="1"/>
            <a:r>
              <a:rPr lang="en-US" dirty="0" smtClean="0"/>
              <a:t>Internal sources containing suspicious vendors, shipping addresses</a:t>
            </a:r>
          </a:p>
          <a:p>
            <a:r>
              <a:rPr lang="en-US" dirty="0" smtClean="0"/>
              <a:t>Example Questions</a:t>
            </a:r>
          </a:p>
          <a:p>
            <a:pPr lvl="1"/>
            <a:r>
              <a:rPr lang="en-US" dirty="0" smtClean="0"/>
              <a:t>Identify clusters of companies under control of one organization</a:t>
            </a:r>
          </a:p>
          <a:p>
            <a:pPr lvl="1"/>
            <a:r>
              <a:rPr lang="en-US" dirty="0" smtClean="0"/>
              <a:t>Identify fraudulent ads across vendor sites</a:t>
            </a:r>
          </a:p>
          <a:p>
            <a:r>
              <a:rPr lang="en-US" dirty="0" smtClean="0"/>
              <a:t>Technical Challenges</a:t>
            </a:r>
          </a:p>
          <a:p>
            <a:pPr lvl="1"/>
            <a:r>
              <a:rPr lang="en-US" dirty="0" smtClean="0"/>
              <a:t>Many pages in Chinese</a:t>
            </a:r>
          </a:p>
          <a:p>
            <a:pPr lvl="1"/>
            <a:r>
              <a:rPr lang="en-US" dirty="0" smtClean="0"/>
              <a:t>Fake images on catalogs</a:t>
            </a:r>
          </a:p>
          <a:p>
            <a:pPr lvl="1"/>
            <a:r>
              <a:rPr lang="en-US" dirty="0" smtClean="0"/>
              <a:t>Frequent creation of new shell vendor companies</a:t>
            </a:r>
            <a:endParaRPr lang="en-US" dirty="0"/>
          </a:p>
          <a:p>
            <a:endParaRPr lang="en-US" dirty="0"/>
          </a:p>
        </p:txBody>
      </p:sp>
      <p:sp>
        <p:nvSpPr>
          <p:cNvPr id="5" name="TextBox 4"/>
          <p:cNvSpPr txBox="1"/>
          <p:nvPr/>
        </p:nvSpPr>
        <p:spPr>
          <a:xfrm>
            <a:off x="-947293" y="5354832"/>
            <a:ext cx="184731" cy="523220"/>
          </a:xfrm>
          <a:prstGeom prst="rect">
            <a:avLst/>
          </a:prstGeom>
          <a:noFill/>
        </p:spPr>
        <p:txBody>
          <a:bodyPr wrap="none" rtlCol="0">
            <a:spAutoFit/>
          </a:bodyPr>
          <a:lstStyle/>
          <a:p>
            <a:endParaRPr lang="en-US" sz="2800" b="1" dirty="0">
              <a:latin typeface="Futura Condensed ExtraBold" charset="0"/>
              <a:ea typeface="Futura Condensed ExtraBold" charset="0"/>
              <a:cs typeface="Futura Condensed ExtraBold" charset="0"/>
            </a:endParaRPr>
          </a:p>
        </p:txBody>
      </p:sp>
      <p:sp>
        <p:nvSpPr>
          <p:cNvPr id="2" name="Footer Placeholder 1"/>
          <p:cNvSpPr>
            <a:spLocks noGrp="1"/>
          </p:cNvSpPr>
          <p:nvPr>
            <p:ph type="ftr" sz="quarter" idx="11"/>
          </p:nvPr>
        </p:nvSpPr>
        <p:spPr/>
        <p:txBody>
          <a:bodyPr/>
          <a:lstStyle/>
          <a:p>
            <a:r>
              <a:rPr lang="en-US" smtClean="0"/>
              <a:t>Kejriwal, Szekely</a:t>
            </a:r>
            <a:endParaRPr lang="en-US"/>
          </a:p>
        </p:txBody>
      </p:sp>
      <p:sp>
        <p:nvSpPr>
          <p:cNvPr id="3" name="Slide Number Placeholder 2"/>
          <p:cNvSpPr>
            <a:spLocks noGrp="1"/>
          </p:cNvSpPr>
          <p:nvPr>
            <p:ph type="sldNum" sz="quarter" idx="12"/>
          </p:nvPr>
        </p:nvSpPr>
        <p:spPr/>
        <p:txBody>
          <a:bodyPr/>
          <a:lstStyle/>
          <a:p>
            <a:fld id="{07185052-16E8-7E4B-9E32-0EAF7D224DD4}" type="slidenum">
              <a:rPr lang="en-US" smtClean="0"/>
              <a:t>6</a:t>
            </a:fld>
            <a:endParaRPr lang="en-US"/>
          </a:p>
        </p:txBody>
      </p:sp>
    </p:spTree>
    <p:extLst>
      <p:ext uri="{BB962C8B-B14F-4D97-AF65-F5344CB8AC3E}">
        <p14:creationId xmlns:p14="http://schemas.microsoft.com/office/powerpoint/2010/main" val="2767268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09600" y="5"/>
            <a:ext cx="11582400" cy="1371596"/>
          </a:xfrm>
        </p:spPr>
        <p:txBody>
          <a:bodyPr/>
          <a:lstStyle/>
          <a:p>
            <a:r>
              <a:rPr lang="en-US" dirty="0" smtClean="0"/>
              <a:t>Document Features</a:t>
            </a:r>
            <a:endParaRPr lang="en-US" dirty="0"/>
          </a:p>
        </p:txBody>
      </p:sp>
      <p:sp>
        <p:nvSpPr>
          <p:cNvPr id="41987" name="Text Box 3"/>
          <p:cNvSpPr txBox="1">
            <a:spLocks noChangeArrowheads="1"/>
          </p:cNvSpPr>
          <p:nvPr/>
        </p:nvSpPr>
        <p:spPr bwMode="auto">
          <a:xfrm>
            <a:off x="945392" y="1416742"/>
            <a:ext cx="1425039"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800" dirty="0">
                <a:solidFill>
                  <a:schemeClr val="bg2"/>
                </a:solidFill>
                <a:latin typeface="Futura Condensed ExtraBold" charset="0"/>
                <a:ea typeface="Futura Condensed ExtraBold" charset="0"/>
                <a:cs typeface="Futura Condensed ExtraBold" charset="0"/>
              </a:rPr>
              <a:t>Text paragraphs</a:t>
            </a:r>
          </a:p>
          <a:p>
            <a:pPr algn="ctr"/>
            <a:r>
              <a:rPr lang="en-US" sz="1800" dirty="0">
                <a:solidFill>
                  <a:schemeClr val="bg2"/>
                </a:solidFill>
                <a:latin typeface="Futura Condensed ExtraBold" charset="0"/>
                <a:ea typeface="Futura Condensed ExtraBold" charset="0"/>
                <a:cs typeface="Futura Condensed ExtraBold" charset="0"/>
              </a:rPr>
              <a:t>without formatting</a:t>
            </a:r>
          </a:p>
        </p:txBody>
      </p:sp>
      <p:sp>
        <p:nvSpPr>
          <p:cNvPr id="41988" name="Text Box 4"/>
          <p:cNvSpPr txBox="1">
            <a:spLocks noChangeArrowheads="1"/>
          </p:cNvSpPr>
          <p:nvPr/>
        </p:nvSpPr>
        <p:spPr bwMode="auto">
          <a:xfrm>
            <a:off x="6338808" y="1353854"/>
            <a:ext cx="1900708"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800" dirty="0">
                <a:solidFill>
                  <a:schemeClr val="bg2"/>
                </a:solidFill>
                <a:latin typeface="Futura Condensed ExtraBold" charset="0"/>
                <a:ea typeface="Futura Condensed ExtraBold" charset="0"/>
                <a:cs typeface="Futura Condensed ExtraBold" charset="0"/>
              </a:rPr>
              <a:t>Grammatical sentences</a:t>
            </a:r>
            <a:br>
              <a:rPr lang="en-US" sz="1800" dirty="0">
                <a:solidFill>
                  <a:schemeClr val="bg2"/>
                </a:solidFill>
                <a:latin typeface="Futura Condensed ExtraBold" charset="0"/>
                <a:ea typeface="Futura Condensed ExtraBold" charset="0"/>
                <a:cs typeface="Futura Condensed ExtraBold" charset="0"/>
              </a:rPr>
            </a:br>
            <a:r>
              <a:rPr lang="en-US" sz="1800" dirty="0" smtClean="0">
                <a:solidFill>
                  <a:schemeClr val="bg2"/>
                </a:solidFill>
                <a:latin typeface="Futura Condensed ExtraBold" charset="0"/>
                <a:ea typeface="Futura Condensed ExtraBold" charset="0"/>
                <a:cs typeface="Futura Condensed ExtraBold" charset="0"/>
              </a:rPr>
              <a:t>plus some </a:t>
            </a:r>
            <a:r>
              <a:rPr lang="en-US" sz="1800" dirty="0">
                <a:solidFill>
                  <a:schemeClr val="bg2"/>
                </a:solidFill>
                <a:latin typeface="Futura Condensed ExtraBold" charset="0"/>
                <a:ea typeface="Futura Condensed ExtraBold" charset="0"/>
                <a:cs typeface="Futura Condensed ExtraBold" charset="0"/>
              </a:rPr>
              <a:t>formatting &amp; links</a:t>
            </a:r>
          </a:p>
        </p:txBody>
      </p:sp>
      <p:sp>
        <p:nvSpPr>
          <p:cNvPr id="41989" name="Text Box 5"/>
          <p:cNvSpPr txBox="1">
            <a:spLocks noChangeArrowheads="1"/>
          </p:cNvSpPr>
          <p:nvPr/>
        </p:nvSpPr>
        <p:spPr bwMode="auto">
          <a:xfrm>
            <a:off x="602436" y="3520739"/>
            <a:ext cx="292843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800" dirty="0">
                <a:solidFill>
                  <a:schemeClr val="bg2"/>
                </a:solidFill>
                <a:latin typeface="Futura Condensed ExtraBold" charset="0"/>
                <a:ea typeface="Futura Condensed ExtraBold" charset="0"/>
                <a:cs typeface="Futura Condensed ExtraBold" charset="0"/>
              </a:rPr>
              <a:t>Non-grammatical snippets,</a:t>
            </a:r>
            <a:br>
              <a:rPr lang="en-US" sz="1800" dirty="0">
                <a:solidFill>
                  <a:schemeClr val="bg2"/>
                </a:solidFill>
                <a:latin typeface="Futura Condensed ExtraBold" charset="0"/>
                <a:ea typeface="Futura Condensed ExtraBold" charset="0"/>
                <a:cs typeface="Futura Condensed ExtraBold" charset="0"/>
              </a:rPr>
            </a:br>
            <a:r>
              <a:rPr lang="en-US" sz="1800" dirty="0">
                <a:solidFill>
                  <a:schemeClr val="bg2"/>
                </a:solidFill>
                <a:latin typeface="Futura Condensed ExtraBold" charset="0"/>
                <a:ea typeface="Futura Condensed ExtraBold" charset="0"/>
                <a:cs typeface="Futura Condensed ExtraBold" charset="0"/>
              </a:rPr>
              <a:t>rich formatting &amp; links</a:t>
            </a:r>
          </a:p>
        </p:txBody>
      </p:sp>
      <p:sp>
        <p:nvSpPr>
          <p:cNvPr id="41990" name="Text Box 6"/>
          <p:cNvSpPr txBox="1">
            <a:spLocks noChangeArrowheads="1"/>
          </p:cNvSpPr>
          <p:nvPr/>
        </p:nvSpPr>
        <p:spPr bwMode="auto">
          <a:xfrm>
            <a:off x="5650521" y="3659238"/>
            <a:ext cx="83272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800">
                <a:solidFill>
                  <a:schemeClr val="bg2"/>
                </a:solidFill>
                <a:latin typeface="Futura Condensed ExtraBold" charset="0"/>
                <a:ea typeface="Futura Condensed ExtraBold" charset="0"/>
                <a:cs typeface="Futura Condensed ExtraBold" charset="0"/>
              </a:rPr>
              <a:t>Tables</a:t>
            </a:r>
          </a:p>
        </p:txBody>
      </p:sp>
      <p:pic>
        <p:nvPicPr>
          <p:cNvPr id="41991" name="Picture 8" descr="2002_10_16_095400_sh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584" y="1406788"/>
            <a:ext cx="2819400" cy="187483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41992" name="Text Box 9"/>
          <p:cNvSpPr txBox="1">
            <a:spLocks noChangeArrowheads="1"/>
          </p:cNvSpPr>
          <p:nvPr/>
        </p:nvSpPr>
        <p:spPr bwMode="auto">
          <a:xfrm>
            <a:off x="2370431" y="1416742"/>
            <a:ext cx="3352800" cy="1744662"/>
          </a:xfrm>
          <a:prstGeom prst="rect">
            <a:avLst/>
          </a:prstGeom>
          <a:solidFill>
            <a:schemeClr val="bg1"/>
          </a:solidFill>
          <a:ln w="9525">
            <a:solidFill>
              <a:schemeClr val="tx1"/>
            </a:solidFill>
            <a:miter lim="800000"/>
            <a:headEnd/>
            <a:tailEnd/>
          </a:ln>
          <a:effectLst>
            <a:outerShdw blurRad="381000" dist="76200" dir="2700000" algn="tl" rotWithShape="0">
              <a:prstClr val="black">
                <a:alpha val="48000"/>
              </a:prstClr>
            </a:outerShdw>
          </a:effectLst>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200" b="0" dirty="0">
                <a:latin typeface="Times New Roman" charset="0"/>
              </a:rPr>
              <a:t>Astro Teller is the CEO and co-founder of </a:t>
            </a:r>
            <a:r>
              <a:rPr lang="en-US" sz="1200" b="0" dirty="0" err="1">
                <a:latin typeface="Times New Roman" charset="0"/>
              </a:rPr>
              <a:t>BodyMedia</a:t>
            </a:r>
            <a:r>
              <a:rPr lang="en-US" sz="1200" b="0" dirty="0">
                <a:latin typeface="Times New Roman" charset="0"/>
              </a:rPr>
              <a:t>. Astro holds a Ph.D. in Artificial Intelligence from Carnegie Mellon University, where he was inducted as a national Hertz fellow. His M.S. in symbolic and heuristic computation and B.S. in computer science are from Stanford University. His work in science, literature and business has appeared in international media from the New York Times to CNN to NPR.</a:t>
            </a:r>
          </a:p>
        </p:txBody>
      </p:sp>
      <p:pic>
        <p:nvPicPr>
          <p:cNvPr id="41993" name="Picture 11" descr="2002_10_16_101227_sh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03" y="4245694"/>
            <a:ext cx="3693696" cy="226297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123986" y="6581001"/>
            <a:ext cx="2342629" cy="276999"/>
          </a:xfrm>
          <a:prstGeom prst="rect">
            <a:avLst/>
          </a:prstGeom>
        </p:spPr>
        <p:txBody>
          <a:bodyPr wrap="none">
            <a:spAutoFit/>
          </a:bodyPr>
          <a:lstStyle/>
          <a:p>
            <a:r>
              <a:rPr lang="en-US" sz="1200" smtClean="0">
                <a:solidFill>
                  <a:schemeClr val="bg1">
                    <a:lumMod val="50000"/>
                  </a:schemeClr>
                </a:solidFill>
                <a:latin typeface="Futura Medium" charset="0"/>
                <a:ea typeface="Futura Medium" charset="0"/>
                <a:cs typeface="Futura Medium" charset="0"/>
              </a:rPr>
              <a:t>Courtesy of Andrew </a:t>
            </a:r>
            <a:r>
              <a:rPr lang="en-US" sz="1200" dirty="0">
                <a:solidFill>
                  <a:schemeClr val="bg1">
                    <a:lumMod val="50000"/>
                  </a:schemeClr>
                </a:solidFill>
                <a:latin typeface="Futura Medium" charset="0"/>
                <a:ea typeface="Futura Medium" charset="0"/>
                <a:cs typeface="Futura Medium" charset="0"/>
              </a:rPr>
              <a:t>McCallum</a:t>
            </a:r>
          </a:p>
        </p:txBody>
      </p:sp>
      <p:pic>
        <p:nvPicPr>
          <p:cNvPr id="2" name="Picture 1"/>
          <p:cNvPicPr>
            <a:picLocks noChangeAspect="1"/>
          </p:cNvPicPr>
          <p:nvPr/>
        </p:nvPicPr>
        <p:blipFill rotWithShape="1">
          <a:blip r:embed="rId5"/>
          <a:srcRect t="12489" r="24384" b="25205"/>
          <a:stretch/>
        </p:blipFill>
        <p:spPr>
          <a:xfrm>
            <a:off x="8431078" y="4285016"/>
            <a:ext cx="3501308" cy="2262973"/>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4834291" y="4245693"/>
            <a:ext cx="2885045" cy="2262973"/>
          </a:xfrm>
          <a:prstGeom prst="rect">
            <a:avLst/>
          </a:prstGeom>
          <a:ln>
            <a:noFill/>
          </a:ln>
          <a:effectLst>
            <a:outerShdw blurRad="292100" dist="139700" dir="2700000" algn="tl" rotWithShape="0">
              <a:srgbClr val="333333">
                <a:alpha val="65000"/>
              </a:srgbClr>
            </a:outerShdw>
          </a:effectLst>
        </p:spPr>
      </p:pic>
      <p:sp>
        <p:nvSpPr>
          <p:cNvPr id="14" name="Text Box 6"/>
          <p:cNvSpPr txBox="1">
            <a:spLocks noChangeArrowheads="1"/>
          </p:cNvSpPr>
          <p:nvPr/>
        </p:nvSpPr>
        <p:spPr bwMode="auto">
          <a:xfrm>
            <a:off x="9658259" y="3659238"/>
            <a:ext cx="83279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800" dirty="0" smtClean="0">
                <a:solidFill>
                  <a:schemeClr val="bg2"/>
                </a:solidFill>
                <a:latin typeface="Futura Condensed ExtraBold" charset="0"/>
                <a:ea typeface="Futura Condensed ExtraBold" charset="0"/>
                <a:cs typeface="Futura Condensed ExtraBold" charset="0"/>
              </a:rPr>
              <a:t>Charts</a:t>
            </a:r>
            <a:endParaRPr lang="en-US" sz="1800" dirty="0">
              <a:solidFill>
                <a:schemeClr val="bg2"/>
              </a:solidFill>
              <a:latin typeface="Futura Condensed ExtraBold" charset="0"/>
              <a:ea typeface="Futura Condensed ExtraBold" charset="0"/>
              <a:cs typeface="Futura Condensed ExtraBold" charset="0"/>
            </a:endParaRP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60</a:t>
            </a:fld>
            <a:endParaRPr lang="en-US"/>
          </a:p>
        </p:txBody>
      </p:sp>
    </p:spTree>
    <p:extLst>
      <p:ext uri="{BB962C8B-B14F-4D97-AF65-F5344CB8AC3E}">
        <p14:creationId xmlns:p14="http://schemas.microsoft.com/office/powerpoint/2010/main" val="366814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Grp="1" noChangeArrowheads="1"/>
          </p:cNvSpPr>
          <p:nvPr>
            <p:ph type="title"/>
          </p:nvPr>
        </p:nvSpPr>
        <p:spPr>
          <a:xfrm>
            <a:off x="609600" y="5"/>
            <a:ext cx="11582400" cy="1069972"/>
          </a:xfrm>
        </p:spPr>
        <p:txBody>
          <a:bodyPr/>
          <a:lstStyle/>
          <a:p>
            <a:r>
              <a:rPr lang="en-US" dirty="0" smtClean="0"/>
              <a:t>Scope</a:t>
            </a:r>
            <a:endParaRPr lang="en-US" dirty="0"/>
          </a:p>
        </p:txBody>
      </p:sp>
      <p:sp>
        <p:nvSpPr>
          <p:cNvPr id="44035" name="Text Box 1027"/>
          <p:cNvSpPr txBox="1">
            <a:spLocks noChangeArrowheads="1"/>
          </p:cNvSpPr>
          <p:nvPr/>
        </p:nvSpPr>
        <p:spPr bwMode="auto">
          <a:xfrm>
            <a:off x="1022969" y="1489245"/>
            <a:ext cx="244945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a:solidFill>
                  <a:schemeClr val="bg2"/>
                </a:solidFill>
                <a:latin typeface="Futura Condensed ExtraBold" charset="0"/>
                <a:ea typeface="Futura Condensed ExtraBold" charset="0"/>
                <a:cs typeface="Futura Condensed ExtraBold" charset="0"/>
              </a:rPr>
              <a:t>Web site specific</a:t>
            </a:r>
          </a:p>
        </p:txBody>
      </p:sp>
      <p:sp>
        <p:nvSpPr>
          <p:cNvPr id="44036" name="Text Box 1029"/>
          <p:cNvSpPr txBox="1">
            <a:spLocks noChangeArrowheads="1"/>
          </p:cNvSpPr>
          <p:nvPr/>
        </p:nvSpPr>
        <p:spPr bwMode="auto">
          <a:xfrm>
            <a:off x="5129753" y="1073746"/>
            <a:ext cx="207819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dirty="0">
                <a:solidFill>
                  <a:schemeClr val="bg2"/>
                </a:solidFill>
                <a:latin typeface="Futura Condensed ExtraBold" charset="0"/>
                <a:ea typeface="Futura Condensed ExtraBold" charset="0"/>
                <a:cs typeface="Futura Condensed ExtraBold" charset="0"/>
              </a:rPr>
              <a:t>Genre </a:t>
            </a:r>
            <a:r>
              <a:rPr lang="en-US" dirty="0" smtClean="0">
                <a:solidFill>
                  <a:schemeClr val="bg2"/>
                </a:solidFill>
                <a:latin typeface="Futura Condensed ExtraBold" charset="0"/>
                <a:ea typeface="Futura Condensed ExtraBold" charset="0"/>
                <a:cs typeface="Futura Condensed ExtraBold" charset="0"/>
              </a:rPr>
              <a:t>specific</a:t>
            </a:r>
          </a:p>
          <a:p>
            <a:r>
              <a:rPr lang="en-US" dirty="0" smtClean="0">
                <a:solidFill>
                  <a:schemeClr val="bg2"/>
                </a:solidFill>
                <a:latin typeface="Futura Condensed ExtraBold" charset="0"/>
                <a:ea typeface="Futura Condensed ExtraBold" charset="0"/>
                <a:cs typeface="Futura Condensed ExtraBold" charset="0"/>
              </a:rPr>
              <a:t>(e.g., forums)</a:t>
            </a:r>
            <a:endParaRPr lang="en-US" dirty="0">
              <a:solidFill>
                <a:schemeClr val="bg2"/>
              </a:solidFill>
              <a:latin typeface="Futura Condensed ExtraBold" charset="0"/>
              <a:ea typeface="Futura Condensed ExtraBold" charset="0"/>
              <a:cs typeface="Futura Condensed ExtraBold" charset="0"/>
            </a:endParaRPr>
          </a:p>
        </p:txBody>
      </p:sp>
      <p:sp>
        <p:nvSpPr>
          <p:cNvPr id="44037" name="Text Box 1031"/>
          <p:cNvSpPr txBox="1">
            <a:spLocks noChangeArrowheads="1"/>
          </p:cNvSpPr>
          <p:nvPr/>
        </p:nvSpPr>
        <p:spPr bwMode="auto">
          <a:xfrm>
            <a:off x="8631421" y="1489245"/>
            <a:ext cx="262584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a:solidFill>
                  <a:schemeClr val="bg2"/>
                </a:solidFill>
                <a:latin typeface="Futura Condensed ExtraBold" charset="0"/>
                <a:ea typeface="Futura Condensed ExtraBold" charset="0"/>
                <a:cs typeface="Futura Condensed ExtraBold" charset="0"/>
              </a:rPr>
              <a:t>Wide, non-specific</a:t>
            </a:r>
          </a:p>
        </p:txBody>
      </p:sp>
      <p:pic>
        <p:nvPicPr>
          <p:cNvPr id="3" name="Picture 2"/>
          <p:cNvPicPr>
            <a:picLocks noChangeAspect="1"/>
          </p:cNvPicPr>
          <p:nvPr/>
        </p:nvPicPr>
        <p:blipFill>
          <a:blip r:embed="rId3"/>
          <a:stretch>
            <a:fillRect/>
          </a:stretch>
        </p:blipFill>
        <p:spPr>
          <a:xfrm>
            <a:off x="766773" y="2128395"/>
            <a:ext cx="2939510" cy="230569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994139" y="4125922"/>
            <a:ext cx="2939510" cy="230569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8631421" y="2136589"/>
            <a:ext cx="2976787" cy="233493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8915268" y="3087500"/>
            <a:ext cx="2976787" cy="233493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a:stretch>
            <a:fillRect/>
          </a:stretch>
        </p:blipFill>
        <p:spPr>
          <a:xfrm>
            <a:off x="8510595" y="4136209"/>
            <a:ext cx="2976787" cy="2334933"/>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8"/>
          <a:stretch>
            <a:fillRect/>
          </a:stretch>
        </p:blipFill>
        <p:spPr>
          <a:xfrm>
            <a:off x="4651734" y="2128395"/>
            <a:ext cx="3110693" cy="2049149"/>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9"/>
          <a:stretch>
            <a:fillRect/>
          </a:stretch>
        </p:blipFill>
        <p:spPr>
          <a:xfrm>
            <a:off x="4924070" y="3259508"/>
            <a:ext cx="3065322" cy="2019261"/>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10"/>
          <a:stretch>
            <a:fillRect/>
          </a:stretch>
        </p:blipFill>
        <p:spPr>
          <a:xfrm>
            <a:off x="4625275" y="4434089"/>
            <a:ext cx="3087154" cy="2033643"/>
          </a:xfrm>
          <a:prstGeom prst="rect">
            <a:avLst/>
          </a:prstGeom>
          <a:ln>
            <a:noFill/>
          </a:ln>
          <a:effectLst>
            <a:outerShdw blurRad="292100" dist="139700" dir="2700000" algn="tl" rotWithShape="0">
              <a:srgbClr val="333333">
                <a:alpha val="65000"/>
              </a:srgbClr>
            </a:outerShdw>
          </a:effectLst>
        </p:spPr>
      </p:pic>
      <p:sp>
        <p:nvSpPr>
          <p:cNvPr id="2" name="Footer Placeholder 1"/>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61</a:t>
            </a:fld>
            <a:endParaRPr lang="en-US"/>
          </a:p>
        </p:txBody>
      </p:sp>
    </p:spTree>
    <p:extLst>
      <p:ext uri="{BB962C8B-B14F-4D97-AF65-F5344CB8AC3E}">
        <p14:creationId xmlns:p14="http://schemas.microsoft.com/office/powerpoint/2010/main" val="1680965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a:xfrm>
            <a:off x="609600" y="4"/>
            <a:ext cx="11582400" cy="1390091"/>
          </a:xfrm>
        </p:spPr>
        <p:txBody>
          <a:bodyPr/>
          <a:lstStyle/>
          <a:p>
            <a:r>
              <a:rPr lang="en-US" dirty="0" smtClean="0"/>
              <a:t>Pattern </a:t>
            </a:r>
            <a:r>
              <a:rPr lang="en-US" dirty="0" smtClean="0"/>
              <a:t>Complexity</a:t>
            </a:r>
            <a:br>
              <a:rPr lang="en-US" dirty="0" smtClean="0"/>
            </a:br>
            <a:r>
              <a:rPr lang="en-US" sz="2800" dirty="0" smtClean="0">
                <a:solidFill>
                  <a:schemeClr val="tx1">
                    <a:lumMod val="50000"/>
                    <a:lumOff val="50000"/>
                  </a:schemeClr>
                </a:solidFill>
              </a:rPr>
              <a:t>E.g., word patterns</a:t>
            </a:r>
            <a:endParaRPr lang="en-US" sz="2800" dirty="0">
              <a:solidFill>
                <a:schemeClr val="tx1">
                  <a:lumMod val="50000"/>
                  <a:lumOff val="50000"/>
                </a:schemeClr>
              </a:solidFill>
            </a:endParaRPr>
          </a:p>
        </p:txBody>
      </p:sp>
      <p:sp>
        <p:nvSpPr>
          <p:cNvPr id="46083" name="Text Box 1027"/>
          <p:cNvSpPr txBox="1">
            <a:spLocks noChangeArrowheads="1"/>
          </p:cNvSpPr>
          <p:nvPr/>
        </p:nvSpPr>
        <p:spPr bwMode="auto">
          <a:xfrm>
            <a:off x="2870200" y="1676401"/>
            <a:ext cx="125893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u="sng" dirty="0">
                <a:latin typeface="Futura Medium" charset="0"/>
                <a:ea typeface="Futura Medium" charset="0"/>
                <a:cs typeface="Futura Medium" charset="0"/>
              </a:rPr>
              <a:t>Closed set</a:t>
            </a:r>
          </a:p>
        </p:txBody>
      </p:sp>
      <p:sp>
        <p:nvSpPr>
          <p:cNvPr id="46084" name="Text Box 1028"/>
          <p:cNvSpPr txBox="1">
            <a:spLocks noChangeArrowheads="1"/>
          </p:cNvSpPr>
          <p:nvPr/>
        </p:nvSpPr>
        <p:spPr bwMode="auto">
          <a:xfrm>
            <a:off x="2581276" y="2416175"/>
            <a:ext cx="3029740" cy="369332"/>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latin typeface="Futura Medium" charset="0"/>
                <a:ea typeface="Futura Medium" charset="0"/>
                <a:cs typeface="Futura Medium" charset="0"/>
              </a:rPr>
              <a:t>He was born in </a:t>
            </a:r>
            <a:r>
              <a:rPr lang="en-US" sz="1800" b="0" u="sng">
                <a:latin typeface="Futura Medium" charset="0"/>
                <a:ea typeface="Futura Medium" charset="0"/>
                <a:cs typeface="Futura Medium" charset="0"/>
              </a:rPr>
              <a:t>Alabama</a:t>
            </a:r>
            <a:r>
              <a:rPr lang="en-US" sz="1800" b="0">
                <a:latin typeface="Futura Medium" charset="0"/>
                <a:ea typeface="Futura Medium" charset="0"/>
                <a:cs typeface="Futura Medium" charset="0"/>
              </a:rPr>
              <a:t>…</a:t>
            </a:r>
          </a:p>
        </p:txBody>
      </p:sp>
      <p:sp>
        <p:nvSpPr>
          <p:cNvPr id="46085" name="Text Box 1029"/>
          <p:cNvSpPr txBox="1">
            <a:spLocks noChangeArrowheads="1"/>
          </p:cNvSpPr>
          <p:nvPr/>
        </p:nvSpPr>
        <p:spPr bwMode="auto">
          <a:xfrm>
            <a:off x="7299325" y="1635126"/>
            <a:ext cx="13497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u="sng">
                <a:latin typeface="Futura Medium" charset="0"/>
                <a:ea typeface="Futura Medium" charset="0"/>
                <a:cs typeface="Futura Medium" charset="0"/>
              </a:rPr>
              <a:t>Regular set</a:t>
            </a:r>
          </a:p>
        </p:txBody>
      </p:sp>
      <p:sp>
        <p:nvSpPr>
          <p:cNvPr id="46086" name="Text Box 1030"/>
          <p:cNvSpPr txBox="1">
            <a:spLocks noChangeArrowheads="1"/>
          </p:cNvSpPr>
          <p:nvPr/>
        </p:nvSpPr>
        <p:spPr bwMode="auto">
          <a:xfrm>
            <a:off x="6629401" y="2360614"/>
            <a:ext cx="2650662" cy="369332"/>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latin typeface="Futura Medium" charset="0"/>
                <a:ea typeface="Futura Medium" charset="0"/>
                <a:cs typeface="Futura Medium" charset="0"/>
              </a:rPr>
              <a:t>Phone: </a:t>
            </a:r>
            <a:r>
              <a:rPr lang="en-US" sz="1800" b="0" u="sng">
                <a:latin typeface="Futura Medium" charset="0"/>
                <a:ea typeface="Futura Medium" charset="0"/>
                <a:cs typeface="Futura Medium" charset="0"/>
              </a:rPr>
              <a:t>(413) 545-1323</a:t>
            </a:r>
          </a:p>
        </p:txBody>
      </p:sp>
      <p:sp>
        <p:nvSpPr>
          <p:cNvPr id="46087" name="Text Box 1031"/>
          <p:cNvSpPr txBox="1">
            <a:spLocks noChangeArrowheads="1"/>
          </p:cNvSpPr>
          <p:nvPr/>
        </p:nvSpPr>
        <p:spPr bwMode="auto">
          <a:xfrm>
            <a:off x="644014" y="3691713"/>
            <a:ext cx="193726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u="sng">
                <a:latin typeface="Futura Medium" charset="0"/>
                <a:ea typeface="Futura Medium" charset="0"/>
                <a:cs typeface="Futura Medium" charset="0"/>
              </a:rPr>
              <a:t>Complex pattern</a:t>
            </a:r>
          </a:p>
        </p:txBody>
      </p:sp>
      <p:sp>
        <p:nvSpPr>
          <p:cNvPr id="46088" name="Text Box 1032"/>
          <p:cNvSpPr txBox="1">
            <a:spLocks noChangeArrowheads="1"/>
          </p:cNvSpPr>
          <p:nvPr/>
        </p:nvSpPr>
        <p:spPr bwMode="auto">
          <a:xfrm>
            <a:off x="374140" y="4537851"/>
            <a:ext cx="2515689" cy="923330"/>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latin typeface="Futura Medium" charset="0"/>
                <a:ea typeface="Futura Medium" charset="0"/>
                <a:cs typeface="Futura Medium" charset="0"/>
              </a:rPr>
              <a:t>University of Arkansas</a:t>
            </a:r>
          </a:p>
          <a:p>
            <a:r>
              <a:rPr lang="en-US" sz="1800" b="0" u="sng">
                <a:latin typeface="Futura Medium" charset="0"/>
                <a:ea typeface="Futura Medium" charset="0"/>
                <a:cs typeface="Futura Medium" charset="0"/>
              </a:rPr>
              <a:t>P.O. Box 140</a:t>
            </a:r>
          </a:p>
          <a:p>
            <a:r>
              <a:rPr lang="en-US" sz="1800" b="0" u="sng">
                <a:latin typeface="Futura Medium" charset="0"/>
                <a:ea typeface="Futura Medium" charset="0"/>
                <a:cs typeface="Futura Medium" charset="0"/>
              </a:rPr>
              <a:t>Hope, AR  71802</a:t>
            </a:r>
          </a:p>
        </p:txBody>
      </p:sp>
      <p:sp>
        <p:nvSpPr>
          <p:cNvPr id="46089" name="Text Box 1033"/>
          <p:cNvSpPr txBox="1">
            <a:spLocks noChangeArrowheads="1"/>
          </p:cNvSpPr>
          <p:nvPr/>
        </p:nvSpPr>
        <p:spPr bwMode="auto">
          <a:xfrm>
            <a:off x="4327014" y="4833126"/>
            <a:ext cx="3581400" cy="646331"/>
          </a:xfrm>
          <a:prstGeom prst="rect">
            <a:avLst/>
          </a:prstGeom>
          <a:solidFill>
            <a:schemeClr val="bg1"/>
          </a:solidFill>
          <a:ln w="9525">
            <a:solidFill>
              <a:schemeClr val="tx1"/>
            </a:solidFill>
            <a:miter lim="800000"/>
            <a:headEnd/>
            <a:tailEnd/>
          </a:ln>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latin typeface="Futura Medium" charset="0"/>
                <a:ea typeface="Futura Medium" charset="0"/>
                <a:cs typeface="Futura Medium" charset="0"/>
              </a:rPr>
              <a:t>…was among the six houses sold by </a:t>
            </a:r>
            <a:r>
              <a:rPr lang="en-US" sz="1800" b="0" u="sng">
                <a:latin typeface="Futura Medium" charset="0"/>
                <a:ea typeface="Futura Medium" charset="0"/>
                <a:cs typeface="Futura Medium" charset="0"/>
              </a:rPr>
              <a:t>Hope Feldman</a:t>
            </a:r>
            <a:r>
              <a:rPr lang="en-US" sz="1800" b="0">
                <a:latin typeface="Futura Medium" charset="0"/>
                <a:ea typeface="Futura Medium" charset="0"/>
                <a:cs typeface="Futura Medium" charset="0"/>
              </a:rPr>
              <a:t> that year.</a:t>
            </a:r>
          </a:p>
        </p:txBody>
      </p:sp>
      <p:sp>
        <p:nvSpPr>
          <p:cNvPr id="46090" name="Text Box 1034"/>
          <p:cNvSpPr txBox="1">
            <a:spLocks noChangeArrowheads="1"/>
          </p:cNvSpPr>
          <p:nvPr/>
        </p:nvSpPr>
        <p:spPr bwMode="auto">
          <a:xfrm>
            <a:off x="4631814" y="3615514"/>
            <a:ext cx="287623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u="sng" dirty="0">
                <a:latin typeface="Futura Medium" charset="0"/>
                <a:ea typeface="Futura Medium" charset="0"/>
                <a:cs typeface="Futura Medium" charset="0"/>
              </a:rPr>
              <a:t>Ambiguous patterns,</a:t>
            </a:r>
            <a:br>
              <a:rPr lang="en-US" sz="1800" b="0" u="sng" dirty="0">
                <a:latin typeface="Futura Medium" charset="0"/>
                <a:ea typeface="Futura Medium" charset="0"/>
                <a:cs typeface="Futura Medium" charset="0"/>
              </a:rPr>
            </a:br>
            <a:r>
              <a:rPr lang="en-US" sz="1800" b="0" u="sng" dirty="0">
                <a:latin typeface="Futura Medium" charset="0"/>
                <a:ea typeface="Futura Medium" charset="0"/>
                <a:cs typeface="Futura Medium" charset="0"/>
              </a:rPr>
              <a:t>needing context and</a:t>
            </a:r>
            <a:br>
              <a:rPr lang="en-US" sz="1800" b="0" u="sng" dirty="0">
                <a:latin typeface="Futura Medium" charset="0"/>
                <a:ea typeface="Futura Medium" charset="0"/>
                <a:cs typeface="Futura Medium" charset="0"/>
              </a:rPr>
            </a:br>
            <a:r>
              <a:rPr lang="en-US" sz="1800" b="0" u="sng" dirty="0">
                <a:latin typeface="Futura Medium" charset="0"/>
                <a:ea typeface="Futura Medium" charset="0"/>
                <a:cs typeface="Futura Medium" charset="0"/>
              </a:rPr>
              <a:t>many sources of evidence</a:t>
            </a:r>
          </a:p>
        </p:txBody>
      </p:sp>
      <p:sp>
        <p:nvSpPr>
          <p:cNvPr id="46091" name="Text Box 1035"/>
          <p:cNvSpPr txBox="1">
            <a:spLocks noChangeArrowheads="1"/>
          </p:cNvSpPr>
          <p:nvPr/>
        </p:nvSpPr>
        <p:spPr bwMode="auto">
          <a:xfrm>
            <a:off x="6629401" y="2854326"/>
            <a:ext cx="3314112" cy="646331"/>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latin typeface="Futura Medium" charset="0"/>
                <a:ea typeface="Futura Medium" charset="0"/>
                <a:cs typeface="Futura Medium" charset="0"/>
              </a:rPr>
              <a:t>The CALD main office can be </a:t>
            </a:r>
            <a:br>
              <a:rPr lang="en-US" sz="1800" b="0">
                <a:latin typeface="Futura Medium" charset="0"/>
                <a:ea typeface="Futura Medium" charset="0"/>
                <a:cs typeface="Futura Medium" charset="0"/>
              </a:rPr>
            </a:br>
            <a:r>
              <a:rPr lang="en-US" sz="1800" b="0">
                <a:latin typeface="Futura Medium" charset="0"/>
                <a:ea typeface="Futura Medium" charset="0"/>
                <a:cs typeface="Futura Medium" charset="0"/>
              </a:rPr>
              <a:t>reached at </a:t>
            </a:r>
            <a:r>
              <a:rPr lang="en-US" sz="1800" b="0" u="sng">
                <a:latin typeface="Futura Medium" charset="0"/>
                <a:ea typeface="Futura Medium" charset="0"/>
                <a:cs typeface="Futura Medium" charset="0"/>
              </a:rPr>
              <a:t>412-268-1299</a:t>
            </a:r>
          </a:p>
        </p:txBody>
      </p:sp>
      <p:sp>
        <p:nvSpPr>
          <p:cNvPr id="46092" name="Text Box 1036"/>
          <p:cNvSpPr txBox="1">
            <a:spLocks noChangeArrowheads="1"/>
          </p:cNvSpPr>
          <p:nvPr/>
        </p:nvSpPr>
        <p:spPr bwMode="auto">
          <a:xfrm>
            <a:off x="2581276" y="2900364"/>
            <a:ext cx="2653740" cy="369332"/>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latin typeface="Futura Medium" charset="0"/>
                <a:ea typeface="Futura Medium" charset="0"/>
                <a:cs typeface="Futura Medium" charset="0"/>
              </a:rPr>
              <a:t>The big </a:t>
            </a:r>
            <a:r>
              <a:rPr lang="en-US" sz="1800" b="0" u="sng">
                <a:latin typeface="Futura Medium" charset="0"/>
                <a:ea typeface="Futura Medium" charset="0"/>
                <a:cs typeface="Futura Medium" charset="0"/>
              </a:rPr>
              <a:t>Wyoming</a:t>
            </a:r>
            <a:r>
              <a:rPr lang="en-US" sz="1800" b="0">
                <a:latin typeface="Futura Medium" charset="0"/>
                <a:ea typeface="Futura Medium" charset="0"/>
                <a:cs typeface="Futura Medium" charset="0"/>
              </a:rPr>
              <a:t> sky…</a:t>
            </a:r>
          </a:p>
        </p:txBody>
      </p:sp>
      <p:sp>
        <p:nvSpPr>
          <p:cNvPr id="46093" name="Text Box 1037"/>
          <p:cNvSpPr txBox="1">
            <a:spLocks noChangeArrowheads="1"/>
          </p:cNvSpPr>
          <p:nvPr/>
        </p:nvSpPr>
        <p:spPr bwMode="auto">
          <a:xfrm>
            <a:off x="2581276" y="2057400"/>
            <a:ext cx="104150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b="0">
                <a:solidFill>
                  <a:schemeClr val="bg2"/>
                </a:solidFill>
                <a:latin typeface="Futura Medium" charset="0"/>
                <a:ea typeface="Futura Medium" charset="0"/>
                <a:cs typeface="Futura Medium" charset="0"/>
              </a:rPr>
              <a:t>U.S. states</a:t>
            </a:r>
          </a:p>
        </p:txBody>
      </p:sp>
      <p:sp>
        <p:nvSpPr>
          <p:cNvPr id="46094" name="Text Box 1038"/>
          <p:cNvSpPr txBox="1">
            <a:spLocks noChangeArrowheads="1"/>
          </p:cNvSpPr>
          <p:nvPr/>
        </p:nvSpPr>
        <p:spPr bwMode="auto">
          <a:xfrm>
            <a:off x="6629401" y="2044700"/>
            <a:ext cx="183858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b="0">
                <a:solidFill>
                  <a:schemeClr val="bg2"/>
                </a:solidFill>
                <a:latin typeface="Futura Medium" charset="0"/>
                <a:ea typeface="Futura Medium" charset="0"/>
                <a:cs typeface="Futura Medium" charset="0"/>
              </a:rPr>
              <a:t>U.S. phone numbers</a:t>
            </a:r>
          </a:p>
        </p:txBody>
      </p:sp>
      <p:sp>
        <p:nvSpPr>
          <p:cNvPr id="46095" name="Text Box 1039"/>
          <p:cNvSpPr txBox="1">
            <a:spLocks noChangeArrowheads="1"/>
          </p:cNvSpPr>
          <p:nvPr/>
        </p:nvSpPr>
        <p:spPr bwMode="auto">
          <a:xfrm>
            <a:off x="374139" y="4156850"/>
            <a:ext cx="193828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b="0">
                <a:solidFill>
                  <a:schemeClr val="bg2"/>
                </a:solidFill>
                <a:latin typeface="Futura Medium" charset="0"/>
                <a:ea typeface="Futura Medium" charset="0"/>
                <a:cs typeface="Futura Medium" charset="0"/>
              </a:rPr>
              <a:t>U.S. postal addresses</a:t>
            </a:r>
          </a:p>
        </p:txBody>
      </p:sp>
      <p:sp>
        <p:nvSpPr>
          <p:cNvPr id="46096" name="Text Box 1040"/>
          <p:cNvSpPr txBox="1">
            <a:spLocks noChangeArrowheads="1"/>
          </p:cNvSpPr>
          <p:nvPr/>
        </p:nvSpPr>
        <p:spPr bwMode="auto">
          <a:xfrm>
            <a:off x="4250814" y="4529913"/>
            <a:ext cx="129606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b="0">
                <a:solidFill>
                  <a:schemeClr val="bg2"/>
                </a:solidFill>
                <a:latin typeface="Futura Medium" charset="0"/>
                <a:ea typeface="Futura Medium" charset="0"/>
                <a:cs typeface="Futura Medium" charset="0"/>
              </a:rPr>
              <a:t>Person names</a:t>
            </a:r>
          </a:p>
        </p:txBody>
      </p:sp>
      <p:sp>
        <p:nvSpPr>
          <p:cNvPr id="46097" name="Text Box 1041"/>
          <p:cNvSpPr txBox="1">
            <a:spLocks noChangeArrowheads="1"/>
          </p:cNvSpPr>
          <p:nvPr/>
        </p:nvSpPr>
        <p:spPr bwMode="auto">
          <a:xfrm>
            <a:off x="374140" y="5564963"/>
            <a:ext cx="3083473" cy="923330"/>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latin typeface="Futura Medium" charset="0"/>
                <a:ea typeface="Futura Medium" charset="0"/>
                <a:cs typeface="Futura Medium" charset="0"/>
              </a:rPr>
              <a:t>Headquarters:</a:t>
            </a:r>
          </a:p>
          <a:p>
            <a:r>
              <a:rPr lang="en-US" sz="1800" b="0" u="sng">
                <a:latin typeface="Futura Medium" charset="0"/>
                <a:ea typeface="Futura Medium" charset="0"/>
                <a:cs typeface="Futura Medium" charset="0"/>
              </a:rPr>
              <a:t>1128 Main Street, 4th Floor</a:t>
            </a:r>
          </a:p>
          <a:p>
            <a:r>
              <a:rPr lang="en-US" sz="1800" b="0" u="sng">
                <a:latin typeface="Futura Medium" charset="0"/>
                <a:ea typeface="Futura Medium" charset="0"/>
                <a:cs typeface="Futura Medium" charset="0"/>
              </a:rPr>
              <a:t>Cincinnati, Ohio 45210</a:t>
            </a:r>
          </a:p>
        </p:txBody>
      </p:sp>
      <p:sp>
        <p:nvSpPr>
          <p:cNvPr id="46098" name="Text Box 1042"/>
          <p:cNvSpPr txBox="1">
            <a:spLocks noChangeArrowheads="1"/>
          </p:cNvSpPr>
          <p:nvPr/>
        </p:nvSpPr>
        <p:spPr bwMode="auto">
          <a:xfrm>
            <a:off x="4327014" y="5542739"/>
            <a:ext cx="3581400" cy="646331"/>
          </a:xfrm>
          <a:prstGeom prst="rect">
            <a:avLst/>
          </a:prstGeom>
          <a:solidFill>
            <a:schemeClr val="bg1"/>
          </a:solidFill>
          <a:ln w="9525">
            <a:solidFill>
              <a:schemeClr val="tx1"/>
            </a:solidFill>
            <a:miter lim="800000"/>
            <a:headEnd/>
            <a:tailEnd/>
          </a:ln>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u="sng">
                <a:latin typeface="Futura Medium" charset="0"/>
                <a:ea typeface="Futura Medium" charset="0"/>
                <a:cs typeface="Futura Medium" charset="0"/>
              </a:rPr>
              <a:t>Pawel Opalinski</a:t>
            </a:r>
            <a:r>
              <a:rPr lang="en-US" sz="1800" b="0">
                <a:latin typeface="Futura Medium" charset="0"/>
                <a:ea typeface="Futura Medium" charset="0"/>
                <a:cs typeface="Futura Medium" charset="0"/>
              </a:rPr>
              <a:t>, Software</a:t>
            </a:r>
            <a:br>
              <a:rPr lang="en-US" sz="1800" b="0">
                <a:latin typeface="Futura Medium" charset="0"/>
                <a:ea typeface="Futura Medium" charset="0"/>
                <a:cs typeface="Futura Medium" charset="0"/>
              </a:rPr>
            </a:br>
            <a:r>
              <a:rPr lang="en-US" sz="1800" b="0">
                <a:latin typeface="Futura Medium" charset="0"/>
                <a:ea typeface="Futura Medium" charset="0"/>
                <a:cs typeface="Futura Medium" charset="0"/>
              </a:rPr>
              <a:t>Engineer at WhizBang Labs.</a:t>
            </a:r>
            <a:endParaRPr lang="en-US" sz="1800" b="0" u="sng">
              <a:latin typeface="Futura Medium" charset="0"/>
              <a:ea typeface="Futura Medium" charset="0"/>
              <a:cs typeface="Futura Medium" charset="0"/>
            </a:endParaRPr>
          </a:p>
        </p:txBody>
      </p:sp>
      <p:sp>
        <p:nvSpPr>
          <p:cNvPr id="21" name="Rectangle 20"/>
          <p:cNvSpPr/>
          <p:nvPr/>
        </p:nvSpPr>
        <p:spPr>
          <a:xfrm>
            <a:off x="0" y="6581001"/>
            <a:ext cx="2342629" cy="276999"/>
          </a:xfrm>
          <a:prstGeom prst="rect">
            <a:avLst/>
          </a:prstGeom>
        </p:spPr>
        <p:txBody>
          <a:bodyPr wrap="none">
            <a:spAutoFit/>
          </a:bodyPr>
          <a:lstStyle/>
          <a:p>
            <a:r>
              <a:rPr lang="en-US" sz="1200" smtClean="0">
                <a:solidFill>
                  <a:schemeClr val="bg1">
                    <a:lumMod val="50000"/>
                  </a:schemeClr>
                </a:solidFill>
                <a:latin typeface="Futura Medium" charset="0"/>
                <a:ea typeface="Futura Medium" charset="0"/>
                <a:cs typeface="Futura Medium" charset="0"/>
              </a:rPr>
              <a:t>Courtesy of Andrew </a:t>
            </a:r>
            <a:r>
              <a:rPr lang="en-US" sz="1200" dirty="0">
                <a:solidFill>
                  <a:schemeClr val="bg1">
                    <a:lumMod val="50000"/>
                  </a:schemeClr>
                </a:solidFill>
                <a:latin typeface="Futura Medium" charset="0"/>
                <a:ea typeface="Futura Medium" charset="0"/>
                <a:cs typeface="Futura Medium" charset="0"/>
              </a:rPr>
              <a:t>McCallum</a:t>
            </a:r>
          </a:p>
        </p:txBody>
      </p:sp>
      <p:sp>
        <p:nvSpPr>
          <p:cNvPr id="22" name="TextBox 21"/>
          <p:cNvSpPr txBox="1"/>
          <p:nvPr/>
        </p:nvSpPr>
        <p:spPr>
          <a:xfrm>
            <a:off x="8349828" y="3940573"/>
            <a:ext cx="3187370" cy="2431435"/>
          </a:xfrm>
          <a:prstGeom prst="rect">
            <a:avLst/>
          </a:prstGeom>
          <a:noFill/>
        </p:spPr>
        <p:txBody>
          <a:bodyPr wrap="square" rtlCol="0">
            <a:spAutoFit/>
          </a:bodyPr>
          <a:lstStyle/>
          <a:p>
            <a:pPr>
              <a:lnSpc>
                <a:spcPct val="120000"/>
              </a:lnSpc>
            </a:pPr>
            <a:r>
              <a:rPr lang="en-US" sz="1600" dirty="0">
                <a:latin typeface="Futura Medium" charset="0"/>
                <a:ea typeface="Futura Medium" charset="0"/>
                <a:cs typeface="Futura Medium" charset="0"/>
              </a:rPr>
              <a:t>“YOU don't </a:t>
            </a:r>
            <a:r>
              <a:rPr lang="en-US" sz="1600" dirty="0" err="1">
                <a:latin typeface="Futura Medium" charset="0"/>
                <a:ea typeface="Futura Medium" charset="0"/>
                <a:cs typeface="Futura Medium" charset="0"/>
              </a:rPr>
              <a:t>wanna</a:t>
            </a:r>
            <a:r>
              <a:rPr lang="en-US" sz="1600" dirty="0">
                <a:latin typeface="Futura Medium" charset="0"/>
                <a:ea typeface="Futura Medium" charset="0"/>
                <a:cs typeface="Futura Medium" charset="0"/>
              </a:rPr>
              <a:t> miss out on ME :) Perfect </a:t>
            </a:r>
            <a:r>
              <a:rPr lang="en-US" sz="1600" dirty="0" err="1">
                <a:latin typeface="Futura Medium" charset="0"/>
                <a:ea typeface="Futura Medium" charset="0"/>
                <a:cs typeface="Futura Medium" charset="0"/>
              </a:rPr>
              <a:t>lil</a:t>
            </a:r>
            <a:r>
              <a:rPr lang="en-US" sz="1600" dirty="0">
                <a:latin typeface="Futura Medium" charset="0"/>
                <a:ea typeface="Futura Medium" charset="0"/>
                <a:cs typeface="Futura Medium" charset="0"/>
              </a:rPr>
              <a:t> booty Green eyes Long curly black hair </a:t>
            </a:r>
            <a:r>
              <a:rPr lang="en-US" sz="1600" dirty="0" err="1">
                <a:latin typeface="Futura Medium" charset="0"/>
                <a:ea typeface="Futura Medium" charset="0"/>
                <a:cs typeface="Futura Medium" charset="0"/>
              </a:rPr>
              <a:t>Im</a:t>
            </a:r>
            <a:r>
              <a:rPr lang="en-US" sz="1600" dirty="0">
                <a:latin typeface="Futura Medium" charset="0"/>
                <a:ea typeface="Futura Medium" charset="0"/>
                <a:cs typeface="Futura Medium" charset="0"/>
              </a:rPr>
              <a:t> a Irish, Armenian and Filipino mixed princess :) ❤ Kim ❤ 7○7~7two7~7four77 ❤ HH 80 roses ❤ Hour 120 roses ❤ 15 </a:t>
            </a:r>
            <a:r>
              <a:rPr lang="en-US" sz="1600" dirty="0" err="1">
                <a:latin typeface="Futura Medium" charset="0"/>
                <a:ea typeface="Futura Medium" charset="0"/>
                <a:cs typeface="Futura Medium" charset="0"/>
              </a:rPr>
              <a:t>mins</a:t>
            </a:r>
            <a:r>
              <a:rPr lang="en-US" sz="1600" dirty="0">
                <a:latin typeface="Futura Medium" charset="0"/>
                <a:ea typeface="Futura Medium" charset="0"/>
                <a:cs typeface="Futura Medium" charset="0"/>
              </a:rPr>
              <a:t> 60 roses” </a:t>
            </a:r>
          </a:p>
        </p:txBody>
      </p:sp>
      <p:sp>
        <p:nvSpPr>
          <p:cNvPr id="2" name="Footer Placeholder 1"/>
          <p:cNvSpPr>
            <a:spLocks noGrp="1"/>
          </p:cNvSpPr>
          <p:nvPr>
            <p:ph type="ftr" sz="quarter" idx="11"/>
          </p:nvPr>
        </p:nvSpPr>
        <p:spPr/>
        <p:txBody>
          <a:bodyPr/>
          <a:lstStyle/>
          <a:p>
            <a:r>
              <a:rPr lang="en-US" smtClean="0"/>
              <a:t>Kejriwal, Szekely</a:t>
            </a:r>
            <a:endParaRPr lang="en-US"/>
          </a:p>
        </p:txBody>
      </p:sp>
      <p:sp>
        <p:nvSpPr>
          <p:cNvPr id="3" name="Slide Number Placeholder 2"/>
          <p:cNvSpPr>
            <a:spLocks noGrp="1"/>
          </p:cNvSpPr>
          <p:nvPr>
            <p:ph type="sldNum" sz="quarter" idx="12"/>
          </p:nvPr>
        </p:nvSpPr>
        <p:spPr/>
        <p:txBody>
          <a:bodyPr/>
          <a:lstStyle/>
          <a:p>
            <a:fld id="{07185052-16E8-7E4B-9E32-0EAF7D224DD4}" type="slidenum">
              <a:rPr lang="en-US" smtClean="0"/>
              <a:t>62</a:t>
            </a:fld>
            <a:endParaRPr lang="en-US"/>
          </a:p>
        </p:txBody>
      </p:sp>
    </p:spTree>
    <p:extLst>
      <p:ext uri="{BB962C8B-B14F-4D97-AF65-F5344CB8AC3E}">
        <p14:creationId xmlns:p14="http://schemas.microsoft.com/office/powerpoint/2010/main" val="606062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11087" y="0"/>
            <a:ext cx="6997327" cy="6858000"/>
          </a:xfrm>
          <a:prstGeom prst="rect">
            <a:avLst/>
          </a:prstGeom>
        </p:spPr>
      </p:pic>
      <p:sp>
        <p:nvSpPr>
          <p:cNvPr id="5" name="Rectangle 4"/>
          <p:cNvSpPr/>
          <p:nvPr/>
        </p:nvSpPr>
        <p:spPr>
          <a:xfrm>
            <a:off x="2850912" y="48126"/>
            <a:ext cx="2406315" cy="288758"/>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534652" y="488138"/>
            <a:ext cx="5830160" cy="797522"/>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534652" y="1773798"/>
            <a:ext cx="5830160" cy="921276"/>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9400" y="4701768"/>
            <a:ext cx="11620500" cy="1600201"/>
          </a:xfrm>
        </p:spPr>
        <p:txBody>
          <a:bodyPr/>
          <a:lstStyle/>
          <a:p>
            <a:r>
              <a:rPr lang="en-US" sz="5400" dirty="0"/>
              <a:t>s</a:t>
            </a:r>
            <a:r>
              <a:rPr lang="en-US" sz="5400" dirty="0" smtClean="0"/>
              <a:t>mall amount of relevant content</a:t>
            </a:r>
            <a:r>
              <a:rPr lang="en-US" sz="4800" dirty="0" smtClean="0"/>
              <a:t/>
            </a:r>
            <a:br>
              <a:rPr lang="en-US" sz="4800" dirty="0" smtClean="0"/>
            </a:br>
            <a:r>
              <a:rPr lang="en-US" sz="3600" dirty="0" smtClean="0">
                <a:solidFill>
                  <a:schemeClr val="tx1"/>
                </a:solidFill>
              </a:rPr>
              <a:t>irrelevant content very similar to relevant content</a:t>
            </a:r>
            <a:endParaRPr lang="en-US" sz="3600" dirty="0">
              <a:solidFill>
                <a:schemeClr val="tx1"/>
              </a:solidFill>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8" name="Slide Number Placeholder 7"/>
          <p:cNvSpPr>
            <a:spLocks noGrp="1"/>
          </p:cNvSpPr>
          <p:nvPr>
            <p:ph type="sldNum" sz="quarter" idx="12"/>
          </p:nvPr>
        </p:nvSpPr>
        <p:spPr/>
        <p:txBody>
          <a:bodyPr/>
          <a:lstStyle/>
          <a:p>
            <a:fld id="{07185052-16E8-7E4B-9E32-0EAF7D224DD4}" type="slidenum">
              <a:rPr lang="en-US" smtClean="0"/>
              <a:t>63</a:t>
            </a:fld>
            <a:endParaRPr lang="en-US"/>
          </a:p>
        </p:txBody>
      </p:sp>
    </p:spTree>
    <p:extLst>
      <p:ext uri="{BB962C8B-B14F-4D97-AF65-F5344CB8AC3E}">
        <p14:creationId xmlns:p14="http://schemas.microsoft.com/office/powerpoint/2010/main" val="18252335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 In </a:t>
            </a:r>
            <a:r>
              <a:rPr lang="en-US" dirty="0" err="1" smtClean="0"/>
              <a:t>Unusal</a:t>
            </a:r>
            <a:r>
              <a:rPr lang="en-US" dirty="0" smtClean="0"/>
              <a:t> Domains</a:t>
            </a:r>
            <a:br>
              <a:rPr lang="en-US" dirty="0" smtClean="0"/>
            </a:br>
            <a:r>
              <a:rPr lang="en-US" sz="2400" dirty="0" smtClean="0">
                <a:solidFill>
                  <a:schemeClr val="tx1">
                    <a:lumMod val="50000"/>
                    <a:lumOff val="50000"/>
                  </a:schemeClr>
                </a:solidFill>
              </a:rPr>
              <a:t>Full spectrum of in all dimensions</a:t>
            </a:r>
            <a:endParaRPr lang="en-US" sz="2400" dirty="0">
              <a:solidFill>
                <a:schemeClr val="tx1">
                  <a:lumMod val="50000"/>
                  <a:lumOff val="5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461066505"/>
              </p:ext>
            </p:extLst>
          </p:nvPr>
        </p:nvGraphicFramePr>
        <p:xfrm>
          <a:off x="101601" y="2161294"/>
          <a:ext cx="11988799" cy="3543546"/>
        </p:xfrm>
        <a:graphic>
          <a:graphicData uri="http://schemas.openxmlformats.org/drawingml/2006/table">
            <a:tbl>
              <a:tblPr firstRow="1" bandRow="1">
                <a:tableStyleId>{5940675A-B579-460E-94D1-54222C63F5DA}</a:tableStyleId>
              </a:tblPr>
              <a:tblGrid>
                <a:gridCol w="3670299"/>
                <a:gridCol w="1993900"/>
                <a:gridCol w="3022600"/>
                <a:gridCol w="3302000"/>
              </a:tblGrid>
              <a:tr h="708906">
                <a:tc>
                  <a:txBody>
                    <a:bodyPr/>
                    <a:lstStyle/>
                    <a:p>
                      <a:pPr algn="ctr"/>
                      <a:r>
                        <a:rPr lang="en-US" sz="2400" b="1" i="0" dirty="0" smtClean="0">
                          <a:solidFill>
                            <a:schemeClr val="bg1"/>
                          </a:solidFill>
                          <a:latin typeface="Futura Condensed ExtraBold" charset="0"/>
                          <a:ea typeface="Futura Condensed ExtraBold" charset="0"/>
                          <a:cs typeface="Futura Condensed ExtraBold" charset="0"/>
                        </a:rPr>
                        <a:t>Document Features</a:t>
                      </a:r>
                      <a:endParaRPr lang="en-US" sz="24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400" b="1" i="0" dirty="0" smtClean="0">
                          <a:solidFill>
                            <a:schemeClr val="bg1"/>
                          </a:solidFill>
                          <a:latin typeface="Futura Condensed ExtraBold" charset="0"/>
                          <a:ea typeface="Futura Condensed ExtraBold" charset="0"/>
                          <a:cs typeface="Futura Condensed ExtraBold" charset="0"/>
                        </a:rPr>
                        <a:t>Scope</a:t>
                      </a:r>
                      <a:endParaRPr lang="en-US" sz="24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400" b="1" i="0" dirty="0" smtClean="0">
                          <a:solidFill>
                            <a:schemeClr val="bg1"/>
                          </a:solidFill>
                          <a:latin typeface="Futura Condensed ExtraBold" charset="0"/>
                          <a:ea typeface="Futura Condensed ExtraBold" charset="0"/>
                          <a:cs typeface="Futura Condensed ExtraBold" charset="0"/>
                        </a:rPr>
                        <a:t>Pattern</a:t>
                      </a:r>
                      <a:r>
                        <a:rPr lang="en-US" sz="2400" b="1" i="0" baseline="0" dirty="0" smtClean="0">
                          <a:solidFill>
                            <a:schemeClr val="bg1"/>
                          </a:solidFill>
                          <a:latin typeface="Futura Condensed ExtraBold" charset="0"/>
                          <a:ea typeface="Futura Condensed ExtraBold" charset="0"/>
                          <a:cs typeface="Futura Condensed ExtraBold" charset="0"/>
                        </a:rPr>
                        <a:t> </a:t>
                      </a:r>
                      <a:r>
                        <a:rPr lang="en-US" sz="2400" b="1" i="0" dirty="0" smtClean="0">
                          <a:solidFill>
                            <a:schemeClr val="bg1"/>
                          </a:solidFill>
                          <a:latin typeface="Futura Condensed ExtraBold" charset="0"/>
                          <a:ea typeface="Futura Condensed ExtraBold" charset="0"/>
                          <a:cs typeface="Futura Condensed ExtraBold" charset="0"/>
                        </a:rPr>
                        <a:t>Complexity</a:t>
                      </a:r>
                      <a:endParaRPr lang="en-US" sz="24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400" b="1" i="0" dirty="0" smtClean="0">
                          <a:solidFill>
                            <a:schemeClr val="bg1"/>
                          </a:solidFill>
                          <a:latin typeface="Futura Condensed ExtraBold" charset="0"/>
                          <a:ea typeface="Futura Condensed ExtraBold" charset="0"/>
                          <a:cs typeface="Futura Condensed ExtraBold" charset="0"/>
                        </a:rPr>
                        <a:t>Relevance</a:t>
                      </a:r>
                      <a:endParaRPr lang="en-US" sz="24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2062945">
                <a:tc>
                  <a:txBody>
                    <a:bodyPr/>
                    <a:lstStyle/>
                    <a:p>
                      <a:pPr marL="228600" indent="-228600" algn="l">
                        <a:lnSpc>
                          <a:spcPct val="150000"/>
                        </a:lnSpc>
                        <a:buFont typeface="Arial" charset="0"/>
                        <a:buChar char="•"/>
                        <a:tabLst/>
                      </a:pPr>
                      <a:r>
                        <a:rPr lang="en-US" sz="2400" b="0" i="0" dirty="0" smtClean="0">
                          <a:solidFill>
                            <a:schemeClr val="accent2"/>
                          </a:solidFill>
                          <a:latin typeface="Futura Condensed Medium" charset="0"/>
                          <a:ea typeface="Futura Condensed Medium" charset="0"/>
                          <a:cs typeface="Futura Condensed Medium" charset="0"/>
                        </a:rPr>
                        <a:t>text paragraphs</a:t>
                      </a:r>
                    </a:p>
                    <a:p>
                      <a:pPr marL="228600" indent="-228600" algn="l">
                        <a:lnSpc>
                          <a:spcPct val="150000"/>
                        </a:lnSpc>
                        <a:buFont typeface="Arial" charset="0"/>
                        <a:buChar char="•"/>
                        <a:tabLst/>
                      </a:pPr>
                      <a:r>
                        <a:rPr lang="en-US" sz="2400" b="0" i="0" dirty="0" smtClean="0">
                          <a:solidFill>
                            <a:schemeClr val="accent2"/>
                          </a:solidFill>
                          <a:latin typeface="Futura Condensed Medium" charset="0"/>
                          <a:ea typeface="Futura Condensed Medium" charset="0"/>
                          <a:cs typeface="Futura Condensed Medium" charset="0"/>
                        </a:rPr>
                        <a:t>grammatical</a:t>
                      </a:r>
                      <a:r>
                        <a:rPr lang="en-US" sz="2400" b="0" i="0" baseline="0" dirty="0" smtClean="0">
                          <a:solidFill>
                            <a:schemeClr val="accent2"/>
                          </a:solidFill>
                          <a:latin typeface="Futura Condensed Medium" charset="0"/>
                          <a:ea typeface="Futura Condensed Medium" charset="0"/>
                          <a:cs typeface="Futura Condensed Medium" charset="0"/>
                        </a:rPr>
                        <a:t>, some formatting</a:t>
                      </a:r>
                    </a:p>
                    <a:p>
                      <a:pPr marL="228600" indent="-228600" algn="l">
                        <a:lnSpc>
                          <a:spcPct val="150000"/>
                        </a:lnSpc>
                        <a:buFont typeface="Arial" charset="0"/>
                        <a:buChar char="•"/>
                        <a:tabLst/>
                      </a:pPr>
                      <a:r>
                        <a:rPr lang="en-US" sz="2400" b="0" i="0" baseline="0" dirty="0" smtClean="0">
                          <a:solidFill>
                            <a:schemeClr val="accent2"/>
                          </a:solidFill>
                          <a:latin typeface="Futura Condensed Medium" charset="0"/>
                          <a:ea typeface="Futura Condensed Medium" charset="0"/>
                          <a:cs typeface="Futura Condensed Medium" charset="0"/>
                        </a:rPr>
                        <a:t>ungrammatical, rich formatting</a:t>
                      </a:r>
                    </a:p>
                    <a:p>
                      <a:pPr marL="228600" indent="-228600" algn="l">
                        <a:lnSpc>
                          <a:spcPct val="150000"/>
                        </a:lnSpc>
                        <a:buFont typeface="Arial" charset="0"/>
                        <a:buChar char="•"/>
                        <a:tabLst/>
                      </a:pPr>
                      <a:r>
                        <a:rPr lang="en-US" sz="2400" b="0" i="0" baseline="0" dirty="0" smtClean="0">
                          <a:solidFill>
                            <a:schemeClr val="accent2"/>
                          </a:solidFill>
                          <a:latin typeface="Futura Condensed Medium" charset="0"/>
                          <a:ea typeface="Futura Condensed Medium" charset="0"/>
                          <a:cs typeface="Futura Condensed Medium" charset="0"/>
                        </a:rPr>
                        <a:t>tables</a:t>
                      </a:r>
                    </a:p>
                    <a:p>
                      <a:pPr marL="228600" indent="-228600" algn="l">
                        <a:lnSpc>
                          <a:spcPct val="150000"/>
                        </a:lnSpc>
                        <a:buFont typeface="Arial" charset="0"/>
                        <a:buChar char="•"/>
                        <a:tabLst/>
                      </a:pPr>
                      <a:r>
                        <a:rPr lang="en-US" sz="2400" b="0" i="0" baseline="0" dirty="0" smtClean="0">
                          <a:solidFill>
                            <a:schemeClr val="accent2"/>
                          </a:solidFill>
                          <a:latin typeface="Futura Condensed Medium" charset="0"/>
                          <a:ea typeface="Futura Condensed Medium" charset="0"/>
                          <a:cs typeface="Futura Condensed Medium" charset="0"/>
                        </a:rPr>
                        <a:t>charts</a:t>
                      </a:r>
                      <a:endParaRPr lang="en-US" sz="24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a:lnSpc>
                          <a:spcPct val="150000"/>
                        </a:lnSpc>
                        <a:buFont typeface="Arial" charset="0"/>
                        <a:buChar char="•"/>
                        <a:tabLst/>
                      </a:pPr>
                      <a:r>
                        <a:rPr lang="en-US" sz="2400" b="0" i="0" dirty="0" smtClean="0">
                          <a:solidFill>
                            <a:schemeClr val="accent2"/>
                          </a:solidFill>
                          <a:latin typeface="Futura Condensed Medium" charset="0"/>
                          <a:ea typeface="Futura Condensed Medium" charset="0"/>
                          <a:cs typeface="Futura Condensed Medium" charset="0"/>
                        </a:rPr>
                        <a:t>web</a:t>
                      </a:r>
                      <a:r>
                        <a:rPr lang="en-US" sz="2400" b="0" i="0" baseline="0" dirty="0" smtClean="0">
                          <a:solidFill>
                            <a:schemeClr val="accent2"/>
                          </a:solidFill>
                          <a:latin typeface="Futura Condensed Medium" charset="0"/>
                          <a:ea typeface="Futura Condensed Medium" charset="0"/>
                          <a:cs typeface="Futura Condensed Medium" charset="0"/>
                        </a:rPr>
                        <a:t>site specific</a:t>
                      </a:r>
                    </a:p>
                    <a:p>
                      <a:pPr marL="228600" indent="-228600" algn="l">
                        <a:lnSpc>
                          <a:spcPct val="150000"/>
                        </a:lnSpc>
                        <a:buFont typeface="Arial" charset="0"/>
                        <a:buChar char="•"/>
                        <a:tabLst/>
                      </a:pPr>
                      <a:r>
                        <a:rPr lang="en-US" sz="2400" b="0" i="0" baseline="0" dirty="0" smtClean="0">
                          <a:solidFill>
                            <a:schemeClr val="accent2"/>
                          </a:solidFill>
                          <a:latin typeface="Futura Condensed Medium" charset="0"/>
                          <a:ea typeface="Futura Condensed Medium" charset="0"/>
                          <a:cs typeface="Futura Condensed Medium" charset="0"/>
                        </a:rPr>
                        <a:t>genre-specific</a:t>
                      </a:r>
                    </a:p>
                    <a:p>
                      <a:pPr marL="228600" indent="-228600" algn="l">
                        <a:lnSpc>
                          <a:spcPct val="150000"/>
                        </a:lnSpc>
                        <a:buFont typeface="Arial" charset="0"/>
                        <a:buChar char="•"/>
                        <a:tabLst/>
                      </a:pPr>
                      <a:r>
                        <a:rPr lang="en-US" sz="2400" b="0" i="0" baseline="0" dirty="0" smtClean="0">
                          <a:solidFill>
                            <a:schemeClr val="accent2"/>
                          </a:solidFill>
                          <a:latin typeface="Futura Condensed Medium" charset="0"/>
                          <a:ea typeface="Futura Condensed Medium" charset="0"/>
                          <a:cs typeface="Futura Condensed Medium" charset="0"/>
                        </a:rPr>
                        <a:t>wide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a:lnSpc>
                          <a:spcPct val="150000"/>
                        </a:lnSpc>
                        <a:buFont typeface="Arial" charset="0"/>
                        <a:buChar char="•"/>
                        <a:tabLst/>
                      </a:pPr>
                      <a:r>
                        <a:rPr lang="en-US" sz="2400" b="0" i="0" dirty="0" smtClean="0">
                          <a:solidFill>
                            <a:schemeClr val="accent2"/>
                          </a:solidFill>
                          <a:latin typeface="Futura Condensed Medium" charset="0"/>
                          <a:ea typeface="Futura Condensed Medium" charset="0"/>
                          <a:cs typeface="Futura Condensed Medium" charset="0"/>
                        </a:rPr>
                        <a:t>closed set</a:t>
                      </a:r>
                    </a:p>
                    <a:p>
                      <a:pPr marL="228600" indent="-228600" algn="l">
                        <a:lnSpc>
                          <a:spcPct val="150000"/>
                        </a:lnSpc>
                        <a:buFont typeface="Arial" charset="0"/>
                        <a:buChar char="•"/>
                        <a:tabLst/>
                      </a:pPr>
                      <a:r>
                        <a:rPr lang="en-US" sz="2400" b="0" i="0" dirty="0" smtClean="0">
                          <a:solidFill>
                            <a:schemeClr val="accent2"/>
                          </a:solidFill>
                          <a:latin typeface="Futura Condensed Medium" charset="0"/>
                          <a:ea typeface="Futura Condensed Medium" charset="0"/>
                          <a:cs typeface="Futura Condensed Medium" charset="0"/>
                        </a:rPr>
                        <a:t>regular set</a:t>
                      </a:r>
                    </a:p>
                    <a:p>
                      <a:pPr marL="228600" indent="-228600" algn="l">
                        <a:lnSpc>
                          <a:spcPct val="150000"/>
                        </a:lnSpc>
                        <a:buFont typeface="Arial" charset="0"/>
                        <a:buChar char="•"/>
                        <a:tabLst/>
                      </a:pPr>
                      <a:r>
                        <a:rPr lang="en-US" sz="2400" b="0" i="0" dirty="0" smtClean="0">
                          <a:solidFill>
                            <a:schemeClr val="accent2"/>
                          </a:solidFill>
                          <a:latin typeface="Futura Condensed Medium" charset="0"/>
                          <a:ea typeface="Futura Condensed Medium" charset="0"/>
                          <a:cs typeface="Futura Condensed Medium" charset="0"/>
                        </a:rPr>
                        <a:t>complex pattern</a:t>
                      </a:r>
                    </a:p>
                    <a:p>
                      <a:pPr marL="228600" indent="-228600" algn="l">
                        <a:lnSpc>
                          <a:spcPct val="150000"/>
                        </a:lnSpc>
                        <a:buFont typeface="Arial" charset="0"/>
                        <a:buChar char="•"/>
                        <a:tabLst/>
                      </a:pPr>
                      <a:r>
                        <a:rPr lang="en-US" sz="2400" b="0" i="0" dirty="0" smtClean="0">
                          <a:solidFill>
                            <a:schemeClr val="accent2"/>
                          </a:solidFill>
                          <a:latin typeface="Futura Condensed Medium" charset="0"/>
                          <a:ea typeface="Futura Condensed Medium" charset="0"/>
                          <a:cs typeface="Futura Condensed Medium" charset="0"/>
                        </a:rPr>
                        <a:t>ambiguous pattern</a:t>
                      </a:r>
                    </a:p>
                    <a:p>
                      <a:pPr marL="228600" indent="-228600" algn="l">
                        <a:lnSpc>
                          <a:spcPct val="150000"/>
                        </a:lnSpc>
                        <a:buFont typeface="Arial" charset="0"/>
                        <a:buChar char="•"/>
                        <a:tabLst/>
                      </a:pPr>
                      <a:r>
                        <a:rPr lang="en-US" sz="2400" b="0" i="0" dirty="0" smtClean="0">
                          <a:solidFill>
                            <a:schemeClr val="accent2"/>
                          </a:solidFill>
                          <a:latin typeface="Futura Condensed Medium" charset="0"/>
                          <a:ea typeface="Futura Condensed Medium" charset="0"/>
                          <a:cs typeface="Futura Condensed Medium" charset="0"/>
                        </a:rPr>
                        <a:t>unusual</a:t>
                      </a:r>
                      <a:r>
                        <a:rPr lang="en-US" sz="2400" b="0" i="0" baseline="0" dirty="0" smtClean="0">
                          <a:solidFill>
                            <a:schemeClr val="accent2"/>
                          </a:solidFill>
                          <a:latin typeface="Futura Condensed Medium" charset="0"/>
                          <a:ea typeface="Futura Condensed Medium" charset="0"/>
                          <a:cs typeface="Futura Condensed Medium" charset="0"/>
                        </a:rPr>
                        <a:t> language model</a:t>
                      </a:r>
                      <a:endParaRPr lang="en-US" sz="24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a:lnSpc>
                          <a:spcPct val="150000"/>
                        </a:lnSpc>
                        <a:buFont typeface="Arial" charset="0"/>
                        <a:buChar char="•"/>
                        <a:tabLst/>
                      </a:pPr>
                      <a:r>
                        <a:rPr lang="en-US" sz="2400" b="0" i="0" dirty="0" smtClean="0">
                          <a:solidFill>
                            <a:schemeClr val="accent2"/>
                          </a:solidFill>
                          <a:latin typeface="Futura Condensed Medium" charset="0"/>
                          <a:ea typeface="Futura Condensed Medium" charset="0"/>
                          <a:cs typeface="Futura Condensed Medium" charset="0"/>
                        </a:rPr>
                        <a:t>all relevant</a:t>
                      </a:r>
                    </a:p>
                    <a:p>
                      <a:pPr marL="228600" indent="-228600" algn="l">
                        <a:lnSpc>
                          <a:spcPct val="150000"/>
                        </a:lnSpc>
                        <a:buFont typeface="Arial" charset="0"/>
                        <a:buChar char="•"/>
                        <a:tabLst/>
                      </a:pPr>
                      <a:r>
                        <a:rPr lang="en-US" sz="2400" b="0" i="0" dirty="0" smtClean="0">
                          <a:solidFill>
                            <a:schemeClr val="accent2"/>
                          </a:solidFill>
                          <a:latin typeface="Futura Condensed Medium" charset="0"/>
                          <a:ea typeface="Futura Condensed Medium" charset="0"/>
                          <a:cs typeface="Futura Condensed Medium" charset="0"/>
                        </a:rPr>
                        <a:t>significant irrelevant content</a:t>
                      </a:r>
                    </a:p>
                    <a:p>
                      <a:pPr marL="228600" indent="-228600" algn="l">
                        <a:lnSpc>
                          <a:spcPct val="150000"/>
                        </a:lnSpc>
                        <a:buFont typeface="Arial" charset="0"/>
                        <a:buChar char="•"/>
                        <a:tabLst/>
                      </a:pPr>
                      <a:r>
                        <a:rPr lang="en-US" sz="2400" b="0" i="0" dirty="0" smtClean="0">
                          <a:solidFill>
                            <a:schemeClr val="accent2"/>
                          </a:solidFill>
                          <a:latin typeface="Futura Condensed Medium" charset="0"/>
                          <a:ea typeface="Futura Condensed Medium" charset="0"/>
                          <a:cs typeface="Futura Condensed Medium" charset="0"/>
                        </a:rPr>
                        <a:t>active</a:t>
                      </a:r>
                      <a:r>
                        <a:rPr lang="en-US" sz="2400" b="0" i="0" baseline="0" dirty="0" smtClean="0">
                          <a:solidFill>
                            <a:schemeClr val="accent2"/>
                          </a:solidFill>
                          <a:latin typeface="Futura Condensed Medium" charset="0"/>
                          <a:ea typeface="Futura Condensed Medium" charset="0"/>
                          <a:cs typeface="Futura Condensed Medium" charset="0"/>
                        </a:rPr>
                        <a:t> deception</a:t>
                      </a:r>
                    </a:p>
                    <a:p>
                      <a:pPr marL="228600" indent="-228600" algn="l">
                        <a:lnSpc>
                          <a:spcPct val="150000"/>
                        </a:lnSpc>
                        <a:buFont typeface="Arial" charset="0"/>
                        <a:buChar char="•"/>
                        <a:tabLst/>
                      </a:pPr>
                      <a:r>
                        <a:rPr lang="en-US" sz="2400" b="0" i="0" baseline="0" dirty="0" smtClean="0">
                          <a:solidFill>
                            <a:schemeClr val="accent2"/>
                          </a:solidFill>
                          <a:latin typeface="Futura Condensed Medium" charset="0"/>
                          <a:ea typeface="Futura Condensed Medium" charset="0"/>
                          <a:cs typeface="Futura Condensed Medium" charset="0"/>
                        </a:rPr>
                        <a:t>purposeful obfuscation</a:t>
                      </a:r>
                      <a:endParaRPr lang="en-US" sz="24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1100787" y="6118373"/>
            <a:ext cx="9990427" cy="523220"/>
          </a:xfrm>
          <a:prstGeom prst="rect">
            <a:avLst/>
          </a:prstGeom>
          <a:noFill/>
        </p:spPr>
        <p:txBody>
          <a:bodyPr wrap="none" rtlCol="0">
            <a:spAutoFit/>
          </a:bodyPr>
          <a:lstStyle/>
          <a:p>
            <a:pPr algn="ctr"/>
            <a:r>
              <a:rPr lang="en-US" sz="2800" b="1">
                <a:latin typeface="Futura Condensed ExtraBold" charset="0"/>
                <a:ea typeface="Futura Condensed ExtraBold" charset="0"/>
                <a:cs typeface="Futura Condensed ExtraBold" charset="0"/>
              </a:rPr>
              <a:t>How to adapt existing techniques without much supervision?</a:t>
            </a:r>
            <a:endParaRPr lang="en-US" sz="2800" b="1" smtClean="0">
              <a:latin typeface="Futura Condensed ExtraBold" charset="0"/>
              <a:ea typeface="Futura Condensed ExtraBold" charset="0"/>
              <a:cs typeface="Futura Condensed ExtraBold" charset="0"/>
            </a:endParaRPr>
          </a:p>
        </p:txBody>
      </p:sp>
      <p:sp>
        <p:nvSpPr>
          <p:cNvPr id="5" name="Footer Placeholder 4"/>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64</a:t>
            </a:fld>
            <a:endParaRPr lang="en-US"/>
          </a:p>
        </p:txBody>
      </p:sp>
    </p:spTree>
    <p:extLst>
      <p:ext uri="{BB962C8B-B14F-4D97-AF65-F5344CB8AC3E}">
        <p14:creationId xmlns:p14="http://schemas.microsoft.com/office/powerpoint/2010/main" val="1038468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9932" y="972367"/>
            <a:ext cx="8972136" cy="707886"/>
          </a:xfrm>
          <a:prstGeom prst="rect">
            <a:avLst/>
          </a:prstGeom>
          <a:noFill/>
        </p:spPr>
        <p:txBody>
          <a:bodyPr wrap="none" rtlCol="0">
            <a:spAutoFit/>
          </a:bodyPr>
          <a:lstStyle/>
          <a:p>
            <a:r>
              <a:rPr lang="en-US" sz="4000" b="1" dirty="0" smtClean="0">
                <a:latin typeface="Futura Condensed ExtraBold" charset="0"/>
                <a:ea typeface="Futura Condensed ExtraBold" charset="0"/>
                <a:cs typeface="Futura Condensed ExtraBold" charset="0"/>
              </a:rPr>
              <a:t>currently, only </a:t>
            </a:r>
            <a:r>
              <a:rPr lang="en-US" sz="4000" b="1" dirty="0" smtClean="0">
                <a:solidFill>
                  <a:schemeClr val="accent5"/>
                </a:solidFill>
                <a:latin typeface="Futura Condensed ExtraBold" charset="0"/>
                <a:ea typeface="Futura Condensed ExtraBold" charset="0"/>
                <a:cs typeface="Futura Condensed ExtraBold" charset="0"/>
              </a:rPr>
              <a:t>one</a:t>
            </a:r>
            <a:r>
              <a:rPr lang="en-US" sz="4000" b="1" dirty="0" smtClean="0">
                <a:latin typeface="Futura Condensed ExtraBold" charset="0"/>
                <a:ea typeface="Futura Condensed ExtraBold" charset="0"/>
                <a:cs typeface="Futura Condensed ExtraBold" charset="0"/>
              </a:rPr>
              <a:t> universal extractor</a:t>
            </a:r>
            <a:endParaRPr lang="en-US" sz="4000" b="1" dirty="0" smtClean="0">
              <a:latin typeface="Futura Condensed ExtraBold" charset="0"/>
              <a:ea typeface="Futura Condensed ExtraBold" charset="0"/>
              <a:cs typeface="Futura Condensed ExtraBold" charset="0"/>
            </a:endParaRPr>
          </a:p>
        </p:txBody>
      </p:sp>
      <p:pic>
        <p:nvPicPr>
          <p:cNvPr id="3" name="Picture 2"/>
          <p:cNvPicPr>
            <a:picLocks noChangeAspect="1"/>
          </p:cNvPicPr>
          <p:nvPr/>
        </p:nvPicPr>
        <p:blipFill>
          <a:blip r:embed="rId2"/>
          <a:stretch>
            <a:fillRect/>
          </a:stretch>
        </p:blipFill>
        <p:spPr>
          <a:xfrm>
            <a:off x="0" y="2643591"/>
            <a:ext cx="12192000" cy="4214409"/>
          </a:xfrm>
          <a:prstGeom prst="rect">
            <a:avLst/>
          </a:prstGeom>
        </p:spPr>
      </p:pic>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65</a:t>
            </a:fld>
            <a:endParaRPr lang="en-US"/>
          </a:p>
        </p:txBody>
      </p:sp>
    </p:spTree>
    <p:extLst>
      <p:ext uri="{BB962C8B-B14F-4D97-AF65-F5344CB8AC3E}">
        <p14:creationId xmlns:p14="http://schemas.microsoft.com/office/powerpoint/2010/main" val="13247919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How good (precision/recall) is necessary?</a:t>
            </a:r>
          </a:p>
          <a:p>
            <a:pPr lvl="1"/>
            <a:r>
              <a:rPr lang="en-US" dirty="0" smtClean="0"/>
              <a:t>High precision when showing extractions to users</a:t>
            </a:r>
          </a:p>
          <a:p>
            <a:pPr lvl="1"/>
            <a:r>
              <a:rPr lang="en-US" dirty="0" smtClean="0"/>
              <a:t>High recall when used for ranking results</a:t>
            </a:r>
          </a:p>
          <a:p>
            <a:r>
              <a:rPr lang="en-US" dirty="0" smtClean="0"/>
              <a:t>How long does it take to construct?</a:t>
            </a:r>
          </a:p>
          <a:p>
            <a:pPr lvl="1"/>
            <a:r>
              <a:rPr lang="en-US" dirty="0" smtClean="0"/>
              <a:t>Minutes, hours, days, months</a:t>
            </a:r>
          </a:p>
          <a:p>
            <a:r>
              <a:rPr lang="en-US" dirty="0" smtClean="0"/>
              <a:t>What expertise do I need?</a:t>
            </a:r>
          </a:p>
          <a:p>
            <a:pPr lvl="1"/>
            <a:r>
              <a:rPr lang="en-US" dirty="0" smtClean="0"/>
              <a:t>None (domain expertise), patience (annotation), simple scripting, machine learning guru</a:t>
            </a:r>
          </a:p>
          <a:p>
            <a:r>
              <a:rPr lang="en-US" dirty="0" smtClean="0"/>
              <a:t>What tools can I use?</a:t>
            </a:r>
          </a:p>
          <a:p>
            <a:pPr lvl="1"/>
            <a:r>
              <a:rPr lang="en-US" dirty="0" smtClean="0"/>
              <a:t>Many </a:t>
            </a:r>
            <a:r>
              <a:rPr lang="mr-IN" dirty="0" smtClean="0"/>
              <a:t>…</a:t>
            </a:r>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66</a:t>
            </a:fld>
            <a:endParaRPr lang="en-US"/>
          </a:p>
        </p:txBody>
      </p:sp>
    </p:spTree>
    <p:extLst>
      <p:ext uri="{BB962C8B-B14F-4D97-AF65-F5344CB8AC3E}">
        <p14:creationId xmlns:p14="http://schemas.microsoft.com/office/powerpoint/2010/main" val="8306443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
            <a:ext cx="11582400" cy="1317352"/>
          </a:xfrm>
        </p:spPr>
        <p:txBody>
          <a:bodyPr/>
          <a:lstStyle/>
          <a:p>
            <a:r>
              <a:rPr lang="en-US" sz="6000" dirty="0" smtClean="0"/>
              <a:t>Practical IE Technologies</a:t>
            </a:r>
            <a:endParaRPr lang="en-US" sz="6000" dirty="0"/>
          </a:p>
        </p:txBody>
      </p:sp>
      <p:graphicFrame>
        <p:nvGraphicFramePr>
          <p:cNvPr id="3" name="Table 2"/>
          <p:cNvGraphicFramePr>
            <a:graphicFrameLocks noGrp="1"/>
          </p:cNvGraphicFramePr>
          <p:nvPr>
            <p:extLst>
              <p:ext uri="{D42A27DB-BD31-4B8C-83A1-F6EECF244321}">
                <p14:modId xmlns:p14="http://schemas.microsoft.com/office/powerpoint/2010/main" val="483925208"/>
              </p:ext>
            </p:extLst>
          </p:nvPr>
        </p:nvGraphicFramePr>
        <p:xfrm>
          <a:off x="0" y="1463341"/>
          <a:ext cx="12191996" cy="4915688"/>
        </p:xfrm>
        <a:graphic>
          <a:graphicData uri="http://schemas.openxmlformats.org/drawingml/2006/table">
            <a:tbl>
              <a:tblPr firstRow="1" bandRow="1">
                <a:tableStyleId>{5940675A-B579-460E-94D1-54222C63F5DA}</a:tableStyleId>
              </a:tblPr>
              <a:tblGrid>
                <a:gridCol w="1499993"/>
                <a:gridCol w="1527429"/>
                <a:gridCol w="1527429"/>
                <a:gridCol w="1527429"/>
                <a:gridCol w="1527429"/>
                <a:gridCol w="1527429"/>
                <a:gridCol w="1527429"/>
                <a:gridCol w="1527429"/>
              </a:tblGrid>
              <a:tr h="800888">
                <a:tc>
                  <a:txBody>
                    <a:bodyPr/>
                    <a:lstStyle/>
                    <a:p>
                      <a:endParaRPr lang="en-US" sz="2400" b="1" i="0" dirty="0">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i="0" dirty="0" smtClean="0">
                          <a:solidFill>
                            <a:schemeClr val="bg1"/>
                          </a:solidFill>
                          <a:latin typeface="Futura Condensed ExtraBold" charset="0"/>
                          <a:ea typeface="Futura Condensed ExtraBold" charset="0"/>
                          <a:cs typeface="Futura Condensed ExtraBold" charset="0"/>
                        </a:rPr>
                        <a:t>Glossary</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1" i="0" dirty="0" smtClean="0">
                          <a:solidFill>
                            <a:schemeClr val="bg1"/>
                          </a:solidFill>
                          <a:latin typeface="Futura Condensed ExtraBold" charset="0"/>
                          <a:ea typeface="Futura Condensed ExtraBold" charset="0"/>
                          <a:cs typeface="Futura Condensed ExtraBold" charset="0"/>
                        </a:rPr>
                        <a:t>Regex</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1" i="0" dirty="0" smtClean="0">
                          <a:solidFill>
                            <a:schemeClr val="bg1"/>
                          </a:solidFill>
                          <a:latin typeface="Futura Condensed ExtraBold" charset="0"/>
                          <a:ea typeface="Futura Condensed ExtraBold" charset="0"/>
                          <a:cs typeface="Futura Condensed ExtraBold" charset="0"/>
                        </a:rPr>
                        <a:t>NLP Rules</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1" i="0" dirty="0" smtClean="0">
                          <a:solidFill>
                            <a:schemeClr val="bg1"/>
                          </a:solidFill>
                          <a:latin typeface="Futura Condensed ExtraBold" charset="0"/>
                          <a:ea typeface="Futura Condensed ExtraBold" charset="0"/>
                          <a:cs typeface="Futura Condensed ExtraBold" charset="0"/>
                        </a:rPr>
                        <a:t>Semi-</a:t>
                      </a:r>
                    </a:p>
                    <a:p>
                      <a:pPr algn="ctr"/>
                      <a:r>
                        <a:rPr lang="en-US" sz="2000" b="1" i="0" dirty="0" smtClean="0">
                          <a:solidFill>
                            <a:schemeClr val="bg1"/>
                          </a:solidFill>
                          <a:latin typeface="Futura Condensed ExtraBold" charset="0"/>
                          <a:ea typeface="Futura Condensed ExtraBold" charset="0"/>
                          <a:cs typeface="Futura Condensed ExtraBold" charset="0"/>
                        </a:rPr>
                        <a:t>Structured</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1" i="0" dirty="0" smtClean="0">
                          <a:solidFill>
                            <a:schemeClr val="bg1"/>
                          </a:solidFill>
                          <a:latin typeface="Futura Condensed ExtraBold" charset="0"/>
                          <a:ea typeface="Futura Condensed ExtraBold" charset="0"/>
                          <a:cs typeface="Futura Condensed ExtraBold" charset="0"/>
                        </a:rPr>
                        <a:t>CRF</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1" i="0" dirty="0" smtClean="0">
                          <a:solidFill>
                            <a:schemeClr val="bg1"/>
                          </a:solidFill>
                          <a:latin typeface="Futura Condensed ExtraBold" charset="0"/>
                          <a:ea typeface="Futura Condensed ExtraBold" charset="0"/>
                          <a:cs typeface="Futura Condensed ExtraBold" charset="0"/>
                        </a:rPr>
                        <a:t>NER</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1" i="0" dirty="0" smtClean="0">
                          <a:solidFill>
                            <a:schemeClr val="bg1"/>
                          </a:solidFill>
                          <a:latin typeface="Futura Condensed ExtraBold" charset="0"/>
                          <a:ea typeface="Futura Condensed ExtraBold" charset="0"/>
                          <a:cs typeface="Futura Condensed ExtraBold" charset="0"/>
                        </a:rPr>
                        <a:t>Table</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800888">
                <a:tc>
                  <a:txBody>
                    <a:bodyPr/>
                    <a:lstStyle/>
                    <a:p>
                      <a:r>
                        <a:rPr lang="en-US" sz="2000" b="1" i="0" dirty="0" smtClean="0">
                          <a:solidFill>
                            <a:schemeClr val="bg1"/>
                          </a:solidFill>
                          <a:latin typeface="Futura Condensed ExtraBold" charset="0"/>
                          <a:ea typeface="Futura Condensed ExtraBold" charset="0"/>
                          <a:cs typeface="Futura Condensed ExtraBold" charset="0"/>
                        </a:rPr>
                        <a:t>Effort</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assemble</a:t>
                      </a:r>
                    </a:p>
                    <a:p>
                      <a:pPr algn="ctr"/>
                      <a:r>
                        <a:rPr lang="en-US" sz="2400" b="0" i="0" dirty="0" smtClean="0">
                          <a:solidFill>
                            <a:schemeClr val="accent2"/>
                          </a:solidFill>
                          <a:latin typeface="Futura Condensed Medium" charset="0"/>
                          <a:ea typeface="Futura Condensed Medium" charset="0"/>
                          <a:cs typeface="Futura Condensed Medium" charset="0"/>
                        </a:rPr>
                        <a:t>glossary</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hours</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hours</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minutes</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O(1000)</a:t>
                      </a:r>
                    </a:p>
                    <a:p>
                      <a:pPr algn="ctr"/>
                      <a:r>
                        <a:rPr lang="en-US" sz="2400" b="0" i="0" dirty="0" smtClean="0">
                          <a:solidFill>
                            <a:schemeClr val="accent2"/>
                          </a:solidFill>
                          <a:latin typeface="Futura Condensed Medium" charset="0"/>
                          <a:ea typeface="Futura Condensed Medium" charset="0"/>
                          <a:cs typeface="Futura Condensed Medium" charset="0"/>
                        </a:rPr>
                        <a:t>annotations</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zero</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O(10)</a:t>
                      </a:r>
                    </a:p>
                    <a:p>
                      <a:pPr algn="ctr"/>
                      <a:r>
                        <a:rPr lang="en-US" sz="2400" b="0" i="0" dirty="0" smtClean="0">
                          <a:solidFill>
                            <a:schemeClr val="accent2"/>
                          </a:solidFill>
                          <a:latin typeface="Futura Condensed Medium" charset="0"/>
                          <a:ea typeface="Futura Condensed Medium" charset="0"/>
                          <a:cs typeface="Futura Condensed Medium" charset="0"/>
                        </a:rPr>
                        <a:t>annotations</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00888">
                <a:tc>
                  <a:txBody>
                    <a:bodyPr/>
                    <a:lstStyle/>
                    <a:p>
                      <a:r>
                        <a:rPr lang="en-US" sz="2000" b="1" i="0" dirty="0" smtClean="0">
                          <a:solidFill>
                            <a:schemeClr val="bg1"/>
                          </a:solidFill>
                          <a:latin typeface="Futura Condensed ExtraBold" charset="0"/>
                          <a:ea typeface="Futura Condensed ExtraBold" charset="0"/>
                          <a:cs typeface="Futura Condensed ExtraBold" charset="0"/>
                        </a:rPr>
                        <a:t>Expertise</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minimal</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high,</a:t>
                      </a:r>
                    </a:p>
                    <a:p>
                      <a:pPr algn="ctr"/>
                      <a:r>
                        <a:rPr lang="en-US" sz="2400" b="0" i="0" dirty="0" smtClean="0">
                          <a:solidFill>
                            <a:schemeClr val="accent2"/>
                          </a:solidFill>
                          <a:latin typeface="Futura Condensed Medium" charset="0"/>
                          <a:ea typeface="Futura Condensed Medium" charset="0"/>
                          <a:cs typeface="Futura Condensed Medium" charset="0"/>
                        </a:rPr>
                        <a:t>programmer</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low</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minimal</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low-medium</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zero</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minimal</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00888">
                <a:tc>
                  <a:txBody>
                    <a:bodyPr/>
                    <a:lstStyle/>
                    <a:p>
                      <a:r>
                        <a:rPr lang="en-US" sz="2000" b="1" i="0" dirty="0" smtClean="0">
                          <a:solidFill>
                            <a:schemeClr val="bg1"/>
                          </a:solidFill>
                          <a:latin typeface="Futura Condensed ExtraBold" charset="0"/>
                          <a:ea typeface="Futura Condensed ExtraBold" charset="0"/>
                          <a:cs typeface="Futura Condensed ExtraBold" charset="0"/>
                        </a:rPr>
                        <a:t>Precision</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medium</a:t>
                      </a:r>
                    </a:p>
                    <a:p>
                      <a:pPr algn="ctr"/>
                      <a:r>
                        <a:rPr lang="en-US" sz="2400" b="0" i="0" dirty="0" smtClean="0">
                          <a:solidFill>
                            <a:schemeClr val="accent2"/>
                          </a:solidFill>
                          <a:latin typeface="Futura Condensed Medium" charset="0"/>
                          <a:ea typeface="Futura Condensed Medium" charset="0"/>
                          <a:cs typeface="Futura Condensed Medium" charset="0"/>
                        </a:rPr>
                        <a:t>(ambiguity)</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high</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high</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high</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medium-high</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medium-high</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high</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00888">
                <a:tc>
                  <a:txBody>
                    <a:bodyPr/>
                    <a:lstStyle/>
                    <a:p>
                      <a:r>
                        <a:rPr lang="en-US" sz="2000" b="1" i="0" dirty="0" smtClean="0">
                          <a:solidFill>
                            <a:schemeClr val="bg1"/>
                          </a:solidFill>
                          <a:latin typeface="Futura Condensed ExtraBold" charset="0"/>
                          <a:ea typeface="Futura Condensed ExtraBold" charset="0"/>
                          <a:cs typeface="Futura Condensed ExtraBold" charset="0"/>
                        </a:rPr>
                        <a:t>Recall</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medium</a:t>
                      </a:r>
                    </a:p>
                    <a:p>
                      <a:pPr algn="ctr"/>
                      <a:r>
                        <a:rPr lang="en-US" sz="2400" b="0" i="0" dirty="0" smtClean="0">
                          <a:solidFill>
                            <a:schemeClr val="accent2"/>
                          </a:solidFill>
                          <a:latin typeface="Futura Condensed Medium" charset="0"/>
                          <a:ea typeface="Futura Condensed Medium" charset="0"/>
                          <a:cs typeface="Futura Condensed Medium" charset="0"/>
                        </a:rPr>
                        <a:t>(formatting)</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low</a:t>
                      </a:r>
                    </a:p>
                    <a:p>
                      <a:pPr algn="ctr"/>
                      <a:r>
                        <a:rPr lang="en-US" sz="2400" b="0" i="0" dirty="0" smtClean="0">
                          <a:solidFill>
                            <a:schemeClr val="accent2"/>
                          </a:solidFill>
                          <a:latin typeface="Futura Condensed Medium" charset="0"/>
                          <a:ea typeface="Futura Condensed Medium" charset="0"/>
                          <a:cs typeface="Futura Condensed Medium" charset="0"/>
                        </a:rPr>
                        <a:t>f(#</a:t>
                      </a:r>
                      <a:r>
                        <a:rPr lang="en-US" sz="2400" b="0" i="0" baseline="0" dirty="0" smtClean="0">
                          <a:solidFill>
                            <a:schemeClr val="accent2"/>
                          </a:solidFill>
                          <a:latin typeface="Futura Condensed Medium" charset="0"/>
                          <a:ea typeface="Futura Condensed Medium" charset="0"/>
                          <a:cs typeface="Futura Condensed Medium" charset="0"/>
                        </a:rPr>
                        <a:t> regex)</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medium</a:t>
                      </a:r>
                    </a:p>
                    <a:p>
                      <a:pPr algn="ctr"/>
                      <a:r>
                        <a:rPr lang="en-US" sz="2400" b="0" i="0" dirty="0" smtClean="0">
                          <a:solidFill>
                            <a:schemeClr val="accent2"/>
                          </a:solidFill>
                          <a:latin typeface="Futura Condensed Medium" charset="0"/>
                          <a:ea typeface="Futura Condensed Medium" charset="0"/>
                          <a:cs typeface="Futura Condensed Medium" charset="0"/>
                        </a:rPr>
                        <a:t>f(# rules)</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high</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medium</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medium</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high</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00888">
                <a:tc>
                  <a:txBody>
                    <a:bodyPr/>
                    <a:lstStyle/>
                    <a:p>
                      <a:r>
                        <a:rPr lang="en-US" sz="2000" b="1" i="0" dirty="0" smtClean="0">
                          <a:solidFill>
                            <a:schemeClr val="bg1"/>
                          </a:solidFill>
                          <a:latin typeface="Futura Condensed ExtraBold" charset="0"/>
                          <a:ea typeface="Futura Condensed ExtraBold" charset="0"/>
                          <a:cs typeface="Futura Condensed ExtraBold" charset="0"/>
                        </a:rPr>
                        <a:t>Coverage</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wide</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wide</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wide</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single</a:t>
                      </a:r>
                    </a:p>
                    <a:p>
                      <a:pPr algn="ctr"/>
                      <a:r>
                        <a:rPr lang="en-US" sz="2400" b="0" i="0" dirty="0" smtClean="0">
                          <a:solidFill>
                            <a:schemeClr val="accent2"/>
                          </a:solidFill>
                          <a:latin typeface="Futura Condensed Medium" charset="0"/>
                          <a:ea typeface="Futura Condensed Medium" charset="0"/>
                          <a:cs typeface="Futura Condensed Medium" charset="0"/>
                        </a:rPr>
                        <a:t>site</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genre</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news</a:t>
                      </a:r>
                      <a:r>
                        <a:rPr lang="en-US" sz="2400" b="0" i="0" baseline="0" dirty="0" smtClean="0">
                          <a:solidFill>
                            <a:schemeClr val="accent2"/>
                          </a:solidFill>
                          <a:latin typeface="Futura Condensed Medium" charset="0"/>
                          <a:ea typeface="Futura Condensed Medium" charset="0"/>
                          <a:cs typeface="Futura Condensed Medium" charset="0"/>
                        </a:rPr>
                        <a:t> wire</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narrow</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67</a:t>
            </a:fld>
            <a:endParaRPr lang="en-US"/>
          </a:p>
        </p:txBody>
      </p:sp>
    </p:spTree>
    <p:extLst>
      <p:ext uri="{BB962C8B-B14F-4D97-AF65-F5344CB8AC3E}">
        <p14:creationId xmlns:p14="http://schemas.microsoft.com/office/powerpoint/2010/main" val="2710601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6894" y="2375064"/>
            <a:ext cx="10675916" cy="1754326"/>
          </a:xfrm>
          <a:prstGeom prst="rect">
            <a:avLst/>
          </a:prstGeom>
          <a:noFill/>
        </p:spPr>
        <p:txBody>
          <a:bodyPr wrap="square" rtlCol="0">
            <a:spAutoFit/>
          </a:bodyPr>
          <a:lstStyle/>
          <a:p>
            <a:pPr algn="ctr"/>
            <a:r>
              <a:rPr lang="en-US" sz="7200" b="1" dirty="0" smtClean="0">
                <a:solidFill>
                  <a:schemeClr val="accent5"/>
                </a:solidFill>
                <a:latin typeface="Futura Condensed ExtraBold" charset="0"/>
                <a:ea typeface="Futura Condensed ExtraBold" charset="0"/>
                <a:cs typeface="Futura Condensed ExtraBold" charset="0"/>
              </a:rPr>
              <a:t>Case Study</a:t>
            </a:r>
            <a:endParaRPr lang="en-US" sz="7200" b="1" dirty="0" smtClean="0">
              <a:solidFill>
                <a:schemeClr val="accent5"/>
              </a:solidFill>
              <a:latin typeface="Futura Condensed ExtraBold" charset="0"/>
              <a:ea typeface="Futura Condensed ExtraBold" charset="0"/>
              <a:cs typeface="Futura Condensed ExtraBold" charset="0"/>
            </a:endParaRPr>
          </a:p>
          <a:p>
            <a:pPr algn="ctr"/>
            <a:r>
              <a:rPr lang="en-US" sz="3600" b="1" dirty="0" smtClean="0">
                <a:solidFill>
                  <a:srgbClr val="000000"/>
                </a:solidFill>
                <a:latin typeface="Futura Condensed ExtraBold" charset="0"/>
                <a:ea typeface="Futura Condensed ExtraBold" charset="0"/>
                <a:cs typeface="Futura Condensed ExtraBold" charset="0"/>
              </a:rPr>
              <a:t>Combating fraud in the penny stock market</a:t>
            </a:r>
            <a:endParaRPr lang="en-US" sz="7200" b="1" dirty="0" smtClean="0">
              <a:solidFill>
                <a:schemeClr val="accent5"/>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68</a:t>
            </a:fld>
            <a:endParaRPr lang="en-US"/>
          </a:p>
        </p:txBody>
      </p:sp>
    </p:spTree>
    <p:extLst>
      <p:ext uri="{BB962C8B-B14F-4D97-AF65-F5344CB8AC3E}">
        <p14:creationId xmlns:p14="http://schemas.microsoft.com/office/powerpoint/2010/main" val="6471054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Microcap Stock Fraud</a:t>
            </a:r>
            <a:endParaRPr lang="en-US" dirty="0"/>
          </a:p>
        </p:txBody>
      </p:sp>
      <p:sp>
        <p:nvSpPr>
          <p:cNvPr id="3" name="TextBox 2"/>
          <p:cNvSpPr txBox="1"/>
          <p:nvPr/>
        </p:nvSpPr>
        <p:spPr>
          <a:xfrm>
            <a:off x="609600" y="1861123"/>
            <a:ext cx="10502900" cy="2246769"/>
          </a:xfrm>
          <a:prstGeom prst="rect">
            <a:avLst/>
          </a:prstGeom>
          <a:noFill/>
        </p:spPr>
        <p:txBody>
          <a:bodyPr wrap="square" rtlCol="0">
            <a:spAutoFit/>
          </a:bodyPr>
          <a:lstStyle/>
          <a:p>
            <a:r>
              <a:rPr lang="en-US" sz="2800" b="1" dirty="0">
                <a:solidFill>
                  <a:schemeClr val="accent5"/>
                </a:solidFill>
                <a:latin typeface="Futura Medium" charset="0"/>
                <a:ea typeface="Futura Medium" charset="0"/>
                <a:cs typeface="Futura Medium" charset="0"/>
              </a:rPr>
              <a:t>Microcap stock fraud </a:t>
            </a:r>
            <a:r>
              <a:rPr lang="en-US" sz="2800" dirty="0">
                <a:latin typeface="Futura Medium" charset="0"/>
                <a:ea typeface="Futura Medium" charset="0"/>
                <a:cs typeface="Futura Medium" charset="0"/>
              </a:rPr>
              <a:t>is a form of securities fraud involving stocks of "microcap" companies, generally defined in the United States as those with a market capitalization of under $250 million. Its prevalence has been estimated to run into the billions of dollars a year.</a:t>
            </a:r>
            <a:endParaRPr lang="en-US" sz="2800" dirty="0" smtClean="0">
              <a:latin typeface="Futura Medium" charset="0"/>
              <a:ea typeface="Futura Medium" charset="0"/>
              <a:cs typeface="Futura Medium" charset="0"/>
            </a:endParaRPr>
          </a:p>
        </p:txBody>
      </p:sp>
      <p:sp>
        <p:nvSpPr>
          <p:cNvPr id="4" name="TextBox 3"/>
          <p:cNvSpPr txBox="1"/>
          <p:nvPr/>
        </p:nvSpPr>
        <p:spPr>
          <a:xfrm>
            <a:off x="635000" y="4318000"/>
            <a:ext cx="10477500" cy="1815882"/>
          </a:xfrm>
          <a:prstGeom prst="rect">
            <a:avLst/>
          </a:prstGeom>
          <a:noFill/>
        </p:spPr>
        <p:txBody>
          <a:bodyPr wrap="square" rtlCol="0">
            <a:spAutoFit/>
          </a:bodyPr>
          <a:lstStyle/>
          <a:p>
            <a:r>
              <a:rPr lang="en-US" sz="2800" b="1" dirty="0">
                <a:solidFill>
                  <a:schemeClr val="accent5"/>
                </a:solidFill>
                <a:latin typeface="Futura Medium" charset="0"/>
                <a:ea typeface="Futura Medium" charset="0"/>
                <a:cs typeface="Futura Medium" charset="0"/>
              </a:rPr>
              <a:t>Pump and dump</a:t>
            </a:r>
            <a:r>
              <a:rPr lang="en-US" sz="2800" dirty="0">
                <a:latin typeface="Futura Medium" charset="0"/>
                <a:ea typeface="Futura Medium" charset="0"/>
                <a:cs typeface="Futura Medium" charset="0"/>
              </a:rPr>
              <a:t> schemes, involving use of false or misleading statements to hype stocks, which are "dumped" on the public at inflated prices. Such schemes involve telemarketing and Internet fraud</a:t>
            </a:r>
            <a:endParaRPr lang="en-US" sz="2800" b="1" dirty="0" smtClean="0">
              <a:latin typeface="Futura Medium" charset="0"/>
              <a:ea typeface="Futura Medium" charset="0"/>
              <a:cs typeface="Futura Medium" charset="0"/>
            </a:endParaRPr>
          </a:p>
        </p:txBody>
      </p:sp>
      <p:sp>
        <p:nvSpPr>
          <p:cNvPr id="5" name="TextBox 4"/>
          <p:cNvSpPr txBox="1"/>
          <p:nvPr/>
        </p:nvSpPr>
        <p:spPr>
          <a:xfrm>
            <a:off x="6400800" y="6343990"/>
            <a:ext cx="5527347" cy="461665"/>
          </a:xfrm>
          <a:prstGeom prst="rect">
            <a:avLst/>
          </a:prstGeom>
          <a:noFill/>
        </p:spPr>
        <p:txBody>
          <a:bodyPr wrap="none" rtlCol="0">
            <a:spAutoFit/>
          </a:bodyPr>
          <a:lstStyle/>
          <a:p>
            <a:r>
              <a:rPr lang="en-US" sz="2400" dirty="0">
                <a:latin typeface="Futura Condensed Medium" charset="0"/>
                <a:ea typeface="Futura Condensed Medium" charset="0"/>
                <a:cs typeface="Futura Condensed Medium" charset="0"/>
              </a:rPr>
              <a:t>https://</a:t>
            </a:r>
            <a:r>
              <a:rPr lang="en-US" sz="2400" dirty="0" err="1">
                <a:latin typeface="Futura Condensed Medium" charset="0"/>
                <a:ea typeface="Futura Condensed Medium" charset="0"/>
                <a:cs typeface="Futura Condensed Medium" charset="0"/>
              </a:rPr>
              <a:t>en.wikipedia.org</a:t>
            </a:r>
            <a:r>
              <a:rPr lang="en-US" sz="2400" dirty="0">
                <a:latin typeface="Futura Condensed Medium" charset="0"/>
                <a:ea typeface="Futura Condensed Medium" charset="0"/>
                <a:cs typeface="Futura Condensed Medium" charset="0"/>
              </a:rPr>
              <a:t>/wiki/</a:t>
            </a:r>
            <a:r>
              <a:rPr lang="en-US" sz="2400" dirty="0" err="1">
                <a:latin typeface="Futura Condensed Medium" charset="0"/>
                <a:ea typeface="Futura Condensed Medium" charset="0"/>
                <a:cs typeface="Futura Condensed Medium" charset="0"/>
              </a:rPr>
              <a:t>Microcap_stock_fraud</a:t>
            </a:r>
            <a:endParaRPr lang="en-US" sz="2400" dirty="0" smtClean="0">
              <a:latin typeface="Futura Condensed Medium" charset="0"/>
              <a:ea typeface="Futura Condensed Medium" charset="0"/>
              <a:cs typeface="Futura Condensed Medium" charset="0"/>
            </a:endParaRPr>
          </a:p>
        </p:txBody>
      </p:sp>
      <p:sp>
        <p:nvSpPr>
          <p:cNvPr id="6" name="Footer Placeholder 5"/>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69</a:t>
            </a:fld>
            <a:endParaRPr lang="en-US"/>
          </a:p>
        </p:txBody>
      </p:sp>
    </p:spTree>
    <p:extLst>
      <p:ext uri="{BB962C8B-B14F-4D97-AF65-F5344CB8AC3E}">
        <p14:creationId xmlns:p14="http://schemas.microsoft.com/office/powerpoint/2010/main" val="11900241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a:t>Identify </a:t>
            </a:r>
            <a:r>
              <a:rPr lang="en-US" sz="4400" smtClean="0"/>
              <a:t>Narcotics Vendors In The Dark Web</a:t>
            </a:r>
            <a:endParaRPr lang="en-US" sz="4400" dirty="0"/>
          </a:p>
        </p:txBody>
      </p:sp>
      <p:sp>
        <p:nvSpPr>
          <p:cNvPr id="6" name="Content Placeholder 5"/>
          <p:cNvSpPr>
            <a:spLocks noGrp="1"/>
          </p:cNvSpPr>
          <p:nvPr>
            <p:ph idx="1"/>
          </p:nvPr>
        </p:nvSpPr>
        <p:spPr/>
        <p:txBody>
          <a:bodyPr>
            <a:normAutofit fontScale="92500" lnSpcReduction="20000"/>
          </a:bodyPr>
          <a:lstStyle/>
          <a:p>
            <a:r>
              <a:rPr lang="en-US" dirty="0" smtClean="0"/>
              <a:t>Data</a:t>
            </a:r>
          </a:p>
          <a:p>
            <a:pPr lvl="1"/>
            <a:r>
              <a:rPr lang="en-US" dirty="0" smtClean="0"/>
              <a:t>Dark web marketplace and forum pages</a:t>
            </a:r>
          </a:p>
          <a:p>
            <a:pPr lvl="1"/>
            <a:r>
              <a:rPr lang="en-US" dirty="0" smtClean="0"/>
              <a:t>Open web social media sites</a:t>
            </a:r>
          </a:p>
          <a:p>
            <a:r>
              <a:rPr lang="en-US" dirty="0" smtClean="0"/>
              <a:t>Example Questions</a:t>
            </a:r>
          </a:p>
          <a:p>
            <a:pPr lvl="1"/>
            <a:r>
              <a:rPr lang="en-US" dirty="0" smtClean="0"/>
              <a:t>Identify dark web personas in the open web</a:t>
            </a:r>
          </a:p>
          <a:p>
            <a:pPr lvl="1"/>
            <a:r>
              <a:rPr lang="en-US" dirty="0" smtClean="0"/>
              <a:t>???</a:t>
            </a:r>
          </a:p>
          <a:p>
            <a:r>
              <a:rPr lang="en-US" dirty="0" smtClean="0"/>
              <a:t>Technical Challenges</a:t>
            </a:r>
          </a:p>
          <a:p>
            <a:pPr lvl="1"/>
            <a:r>
              <a:rPr lang="en-US" dirty="0" smtClean="0"/>
              <a:t>Pages in multiple languages</a:t>
            </a:r>
          </a:p>
          <a:p>
            <a:pPr lvl="1"/>
            <a:r>
              <a:rPr lang="en-US" dirty="0" smtClean="0"/>
              <a:t>Unusual language model</a:t>
            </a:r>
          </a:p>
          <a:p>
            <a:pPr lvl="1"/>
            <a:r>
              <a:rPr lang="en-US" dirty="0" smtClean="0"/>
              <a:t>Deception, fake vendors, fake reviews</a:t>
            </a:r>
          </a:p>
          <a:p>
            <a:pPr lvl="1"/>
            <a:r>
              <a:rPr lang="en-US" dirty="0" smtClean="0"/>
              <a:t>Careful concealment of identifying information</a:t>
            </a:r>
            <a:endParaRPr lang="en-US" dirty="0"/>
          </a:p>
          <a:p>
            <a:endParaRPr lang="en-US" dirty="0"/>
          </a:p>
        </p:txBody>
      </p:sp>
      <p:sp>
        <p:nvSpPr>
          <p:cNvPr id="5" name="TextBox 4"/>
          <p:cNvSpPr txBox="1"/>
          <p:nvPr/>
        </p:nvSpPr>
        <p:spPr>
          <a:xfrm>
            <a:off x="-947293" y="5354832"/>
            <a:ext cx="184731" cy="523220"/>
          </a:xfrm>
          <a:prstGeom prst="rect">
            <a:avLst/>
          </a:prstGeom>
          <a:noFill/>
        </p:spPr>
        <p:txBody>
          <a:bodyPr wrap="none" rtlCol="0">
            <a:spAutoFit/>
          </a:bodyPr>
          <a:lstStyle/>
          <a:p>
            <a:endParaRPr lang="en-US" sz="2800" b="1" dirty="0">
              <a:latin typeface="Futura Condensed ExtraBold" charset="0"/>
              <a:ea typeface="Futura Condensed ExtraBold" charset="0"/>
              <a:cs typeface="Futura Condensed ExtraBold" charset="0"/>
            </a:endParaRPr>
          </a:p>
        </p:txBody>
      </p:sp>
      <p:sp>
        <p:nvSpPr>
          <p:cNvPr id="2" name="Footer Placeholder 1"/>
          <p:cNvSpPr>
            <a:spLocks noGrp="1"/>
          </p:cNvSpPr>
          <p:nvPr>
            <p:ph type="ftr" sz="quarter" idx="11"/>
          </p:nvPr>
        </p:nvSpPr>
        <p:spPr/>
        <p:txBody>
          <a:bodyPr/>
          <a:lstStyle/>
          <a:p>
            <a:r>
              <a:rPr lang="en-US" smtClean="0"/>
              <a:t>Kejriwal, Szekely</a:t>
            </a:r>
            <a:endParaRPr lang="en-US"/>
          </a:p>
        </p:txBody>
      </p:sp>
      <p:sp>
        <p:nvSpPr>
          <p:cNvPr id="3" name="Slide Number Placeholder 2"/>
          <p:cNvSpPr>
            <a:spLocks noGrp="1"/>
          </p:cNvSpPr>
          <p:nvPr>
            <p:ph type="sldNum" sz="quarter" idx="12"/>
          </p:nvPr>
        </p:nvSpPr>
        <p:spPr/>
        <p:txBody>
          <a:bodyPr/>
          <a:lstStyle/>
          <a:p>
            <a:fld id="{07185052-16E8-7E4B-9E32-0EAF7D224DD4}" type="slidenum">
              <a:rPr lang="en-US" smtClean="0"/>
              <a:t>7</a:t>
            </a:fld>
            <a:endParaRPr lang="en-US"/>
          </a:p>
        </p:txBody>
      </p:sp>
    </p:spTree>
    <p:extLst>
      <p:ext uri="{BB962C8B-B14F-4D97-AF65-F5344CB8AC3E}">
        <p14:creationId xmlns:p14="http://schemas.microsoft.com/office/powerpoint/2010/main" val="8821110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Relevant Websites</a:t>
            </a:r>
            <a:endParaRPr lang="en-US" dirty="0"/>
          </a:p>
        </p:txBody>
      </p:sp>
      <p:sp>
        <p:nvSpPr>
          <p:cNvPr id="4" name="Rectangle 3"/>
          <p:cNvSpPr/>
          <p:nvPr/>
        </p:nvSpPr>
        <p:spPr>
          <a:xfrm>
            <a:off x="609601" y="1996401"/>
            <a:ext cx="2768600" cy="4062651"/>
          </a:xfrm>
          <a:prstGeom prst="rect">
            <a:avLst/>
          </a:prstGeom>
        </p:spPr>
        <p:txBody>
          <a:bodyPr wrap="square">
            <a:spAutoFit/>
          </a:bodyPr>
          <a:lstStyle/>
          <a:p>
            <a:r>
              <a:rPr lang="en-US" sz="2000" dirty="0">
                <a:latin typeface="Futura Medium" charset="0"/>
                <a:ea typeface="Futura Medium" charset="0"/>
                <a:cs typeface="Futura Medium" charset="0"/>
              </a:rPr>
              <a:t>4-traders.com </a:t>
            </a:r>
            <a:endParaRPr lang="en-US" sz="2000" dirty="0" smtClean="0">
              <a:latin typeface="Futura Medium" charset="0"/>
              <a:ea typeface="Futura Medium" charset="0"/>
              <a:cs typeface="Futura Medium" charset="0"/>
            </a:endParaRPr>
          </a:p>
          <a:p>
            <a:r>
              <a:rPr lang="en-US" sz="2000" dirty="0" err="1" smtClean="0">
                <a:latin typeface="Futura Medium" charset="0"/>
                <a:ea typeface="Futura Medium" charset="0"/>
                <a:cs typeface="Futura Medium" charset="0"/>
              </a:rPr>
              <a:t>advfn.com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analystratings.net</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barchart.com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bitcointalk.org</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blogspot.com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blogspot.in</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businessinsider.com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businessprofiles.com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dividend.com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dynamoo.com</a:t>
            </a:r>
            <a:endParaRPr lang="en-US" sz="2000" dirty="0" smtClean="0">
              <a:latin typeface="Futura Medium" charset="0"/>
              <a:ea typeface="Futura Medium" charset="0"/>
              <a:cs typeface="Futura Medium" charset="0"/>
            </a:endParaRPr>
          </a:p>
          <a:p>
            <a:r>
              <a:rPr lang="en-US" sz="2000" dirty="0" err="1" smtClean="0">
                <a:latin typeface="Futura Medium" charset="0"/>
                <a:ea typeface="Futura Medium" charset="0"/>
                <a:cs typeface="Futura Medium" charset="0"/>
              </a:rPr>
              <a:t>etf.com</a:t>
            </a:r>
            <a:endParaRPr lang="en-US" sz="2000" dirty="0" smtClean="0">
              <a:latin typeface="Futura Medium" charset="0"/>
              <a:ea typeface="Futura Medium" charset="0"/>
              <a:cs typeface="Futura Medium" charset="0"/>
            </a:endParaRPr>
          </a:p>
          <a:p>
            <a:r>
              <a:rPr lang="en-US" sz="2000" dirty="0" err="1" smtClean="0">
                <a:latin typeface="Futura Medium" charset="0"/>
                <a:ea typeface="Futura Medium" charset="0"/>
                <a:cs typeface="Futura Medium" charset="0"/>
              </a:rPr>
              <a:t>facebook.com</a:t>
            </a:r>
            <a:r>
              <a:rPr lang="en-US" sz="2000" dirty="0" smtClean="0">
                <a:latin typeface="Futura Medium" charset="0"/>
                <a:ea typeface="Futura Medium" charset="0"/>
                <a:cs typeface="Futura Medium" charset="0"/>
              </a:rPr>
              <a:t> </a:t>
            </a:r>
          </a:p>
        </p:txBody>
      </p:sp>
      <p:sp>
        <p:nvSpPr>
          <p:cNvPr id="5" name="Rectangle 4"/>
          <p:cNvSpPr/>
          <p:nvPr/>
        </p:nvSpPr>
        <p:spPr>
          <a:xfrm>
            <a:off x="3378201" y="2015033"/>
            <a:ext cx="2832099" cy="4062651"/>
          </a:xfrm>
          <a:prstGeom prst="rect">
            <a:avLst/>
          </a:prstGeom>
        </p:spPr>
        <p:txBody>
          <a:bodyPr wrap="square">
            <a:spAutoFit/>
          </a:bodyPr>
          <a:lstStyle/>
          <a:p>
            <a:r>
              <a:rPr lang="en-US" sz="2000" dirty="0" err="1">
                <a:latin typeface="Futura Medium" charset="0"/>
                <a:ea typeface="Futura Medium" charset="0"/>
                <a:cs typeface="Futura Medium" charset="0"/>
              </a:rPr>
              <a:t>fifighter.com</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financialcontent.com</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finanzen.nl</a:t>
            </a:r>
            <a:r>
              <a:rPr lang="en-US" sz="2000" dirty="0">
                <a:latin typeface="Futura Medium" charset="0"/>
                <a:ea typeface="Futura Medium" charset="0"/>
                <a:cs typeface="Futura Medium" charset="0"/>
              </a:rPr>
              <a:t> </a:t>
            </a:r>
          </a:p>
          <a:p>
            <a:r>
              <a:rPr lang="en-US" sz="2000" dirty="0">
                <a:latin typeface="Futura Medium" charset="0"/>
                <a:ea typeface="Futura Medium" charset="0"/>
                <a:cs typeface="Futura Medium" charset="0"/>
              </a:rPr>
              <a:t>finanzen100.de </a:t>
            </a:r>
          </a:p>
          <a:p>
            <a:r>
              <a:rPr lang="en-US" sz="2000" dirty="0" err="1" smtClean="0">
                <a:latin typeface="Futura Medium" charset="0"/>
                <a:ea typeface="Futura Medium" charset="0"/>
                <a:cs typeface="Futura Medium" charset="0"/>
              </a:rPr>
              <a:t>hotstocked.com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index.co</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investorshangout.com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marketnewscall.com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marketwatch.com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minyanville.com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moneyhub.net</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nasdaq.com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openpr.com</a:t>
            </a:r>
            <a:r>
              <a:rPr lang="en-US" sz="2000" dirty="0" smtClean="0">
                <a:latin typeface="Futura Medium" charset="0"/>
                <a:ea typeface="Futura Medium" charset="0"/>
                <a:cs typeface="Futura Medium" charset="0"/>
              </a:rPr>
              <a:t> </a:t>
            </a:r>
          </a:p>
        </p:txBody>
      </p:sp>
      <p:sp>
        <p:nvSpPr>
          <p:cNvPr id="6" name="Rectangle 5"/>
          <p:cNvSpPr/>
          <p:nvPr/>
        </p:nvSpPr>
        <p:spPr>
          <a:xfrm>
            <a:off x="6362700" y="1981012"/>
            <a:ext cx="2984500" cy="4093428"/>
          </a:xfrm>
          <a:prstGeom prst="rect">
            <a:avLst/>
          </a:prstGeom>
        </p:spPr>
        <p:txBody>
          <a:bodyPr wrap="square">
            <a:spAutoFit/>
          </a:bodyPr>
          <a:lstStyle/>
          <a:p>
            <a:r>
              <a:rPr lang="en-US" sz="2000" dirty="0" err="1">
                <a:latin typeface="Futura Medium" charset="0"/>
                <a:ea typeface="Futura Medium" charset="0"/>
                <a:cs typeface="Futura Medium" charset="0"/>
              </a:rPr>
              <a:t>otcmarkets.com</a:t>
            </a:r>
            <a:r>
              <a:rPr lang="en-US" sz="2000" dirty="0">
                <a:latin typeface="Futura Medium" charset="0"/>
                <a:ea typeface="Futura Medium" charset="0"/>
                <a:cs typeface="Futura Medium" charset="0"/>
              </a:rPr>
              <a:t> </a:t>
            </a:r>
          </a:p>
          <a:p>
            <a:r>
              <a:rPr lang="en-US" sz="2000" dirty="0">
                <a:latin typeface="Futura Medium" charset="0"/>
                <a:ea typeface="Futura Medium" charset="0"/>
                <a:cs typeface="Futura Medium" charset="0"/>
              </a:rPr>
              <a:t>pennystock101.org </a:t>
            </a:r>
          </a:p>
          <a:p>
            <a:r>
              <a:rPr lang="en-US" sz="2000" dirty="0" err="1">
                <a:latin typeface="Futura Medium" charset="0"/>
                <a:ea typeface="Futura Medium" charset="0"/>
                <a:cs typeface="Futura Medium" charset="0"/>
              </a:rPr>
              <a:t>pennystocktweets.com</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pinkinvesting.com</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prnewswire.com</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rumas.de</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sify.com</a:t>
            </a:r>
            <a:endParaRPr lang="en-US" sz="2000" dirty="0">
              <a:latin typeface="Futura Medium" charset="0"/>
              <a:ea typeface="Futura Medium" charset="0"/>
              <a:cs typeface="Futura Medium" charset="0"/>
            </a:endParaRPr>
          </a:p>
          <a:p>
            <a:r>
              <a:rPr lang="en-US" sz="2000" dirty="0" err="1" smtClean="0">
                <a:latin typeface="Futura Medium" charset="0"/>
                <a:ea typeface="Futura Medium" charset="0"/>
                <a:cs typeface="Futura Medium" charset="0"/>
              </a:rPr>
              <a:t>siliconinvestor.com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stockguru.com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stockopedia.com</a:t>
            </a:r>
            <a:r>
              <a:rPr lang="en-US" sz="2000" dirty="0" smtClean="0">
                <a:latin typeface="Futura Medium" charset="0"/>
                <a:ea typeface="Futura Medium" charset="0"/>
                <a:cs typeface="Futura Medium" charset="0"/>
              </a:rPr>
              <a:t> </a:t>
            </a:r>
          </a:p>
          <a:p>
            <a:r>
              <a:rPr lang="en-US" sz="2000" dirty="0" err="1" smtClean="0">
                <a:latin typeface="Futura Medium" charset="0"/>
                <a:ea typeface="Futura Medium" charset="0"/>
                <a:cs typeface="Futura Medium" charset="0"/>
              </a:rPr>
              <a:t>stockreads.com</a:t>
            </a:r>
            <a:r>
              <a:rPr lang="en-US" sz="2000" dirty="0" smtClean="0">
                <a:latin typeface="Futura Medium" charset="0"/>
                <a:ea typeface="Futura Medium" charset="0"/>
                <a:cs typeface="Futura Medium" charset="0"/>
              </a:rPr>
              <a:t> </a:t>
            </a:r>
            <a:r>
              <a:rPr lang="en-US" sz="2000" dirty="0" err="1">
                <a:latin typeface="Futura Medium" charset="0"/>
                <a:ea typeface="Futura Medium" charset="0"/>
                <a:cs typeface="Futura Medium" charset="0"/>
              </a:rPr>
              <a:t>superstockscreener.com</a:t>
            </a:r>
            <a:r>
              <a:rPr lang="en-US" sz="2000" dirty="0">
                <a:latin typeface="Futura Medium" charset="0"/>
                <a:ea typeface="Futura Medium" charset="0"/>
                <a:cs typeface="Futura Medium" charset="0"/>
              </a:rPr>
              <a:t> </a:t>
            </a:r>
            <a:r>
              <a:rPr lang="en-US" sz="2000" dirty="0" err="1" smtClean="0">
                <a:latin typeface="Futura Medium" charset="0"/>
                <a:ea typeface="Futura Medium" charset="0"/>
                <a:cs typeface="Futura Medium" charset="0"/>
              </a:rPr>
              <a:t>tdameritrade.com</a:t>
            </a:r>
            <a:endParaRPr lang="en-US" sz="2000" dirty="0">
              <a:latin typeface="Futura Medium" charset="0"/>
              <a:ea typeface="Futura Medium" charset="0"/>
              <a:cs typeface="Futura Medium" charset="0"/>
            </a:endParaRPr>
          </a:p>
        </p:txBody>
      </p:sp>
      <p:sp>
        <p:nvSpPr>
          <p:cNvPr id="7" name="Rectangle 6"/>
          <p:cNvSpPr/>
          <p:nvPr/>
        </p:nvSpPr>
        <p:spPr>
          <a:xfrm>
            <a:off x="9347200" y="1985139"/>
            <a:ext cx="1940660" cy="3170099"/>
          </a:xfrm>
          <a:prstGeom prst="rect">
            <a:avLst/>
          </a:prstGeom>
        </p:spPr>
        <p:txBody>
          <a:bodyPr wrap="square">
            <a:spAutoFit/>
          </a:bodyPr>
          <a:lstStyle/>
          <a:p>
            <a:r>
              <a:rPr lang="en-US" sz="2000" dirty="0" err="1">
                <a:latin typeface="Futura Medium" charset="0"/>
                <a:ea typeface="Futura Medium" charset="0"/>
                <a:cs typeface="Futura Medium" charset="0"/>
              </a:rPr>
              <a:t>thehotpennystocks.com</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thelion.com</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theotc.tod</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traders.com</a:t>
            </a:r>
            <a:r>
              <a:rPr lang="en-US" sz="2000" dirty="0">
                <a:latin typeface="Futura Medium" charset="0"/>
                <a:ea typeface="Futura Medium" charset="0"/>
                <a:cs typeface="Futura Medium" charset="0"/>
              </a:rPr>
              <a:t> </a:t>
            </a:r>
          </a:p>
          <a:p>
            <a:r>
              <a:rPr lang="en-US" sz="2000" dirty="0">
                <a:latin typeface="Futura Medium" charset="0"/>
                <a:ea typeface="Futura Medium" charset="0"/>
                <a:cs typeface="Futura Medium" charset="0"/>
              </a:rPr>
              <a:t>trading-</a:t>
            </a:r>
            <a:r>
              <a:rPr lang="en-US" sz="2000" dirty="0" err="1">
                <a:latin typeface="Futura Medium" charset="0"/>
                <a:ea typeface="Futura Medium" charset="0"/>
                <a:cs typeface="Futura Medium" charset="0"/>
              </a:rPr>
              <a:t>treff.de</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twitter.com</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uservoice.com</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wikinvest.com</a:t>
            </a:r>
            <a:r>
              <a:rPr lang="en-US" sz="2000" dirty="0">
                <a:latin typeface="Futura Medium" charset="0"/>
                <a:ea typeface="Futura Medium" charset="0"/>
                <a:cs typeface="Futura Medium" charset="0"/>
              </a:rPr>
              <a:t> </a:t>
            </a:r>
          </a:p>
          <a:p>
            <a:r>
              <a:rPr lang="en-US" sz="2000" dirty="0" err="1">
                <a:latin typeface="Futura Medium" charset="0"/>
                <a:ea typeface="Futura Medium" charset="0"/>
                <a:cs typeface="Futura Medium" charset="0"/>
              </a:rPr>
              <a:t>yahoo.com</a:t>
            </a:r>
            <a:r>
              <a:rPr lang="en-US" sz="2000" dirty="0">
                <a:latin typeface="Futura Medium" charset="0"/>
                <a:ea typeface="Futura Medium" charset="0"/>
                <a:cs typeface="Futura Medium" charset="0"/>
              </a:rPr>
              <a:t> </a:t>
            </a:r>
            <a:endParaRPr lang="en-US" sz="2000" dirty="0">
              <a:latin typeface="Futura Medium" charset="0"/>
              <a:ea typeface="Futura Medium" charset="0"/>
              <a:cs typeface="Futura Medium" charset="0"/>
            </a:endParaRPr>
          </a:p>
        </p:txBody>
      </p:sp>
      <p:sp>
        <p:nvSpPr>
          <p:cNvPr id="8" name="Footer Placeholder 7"/>
          <p:cNvSpPr>
            <a:spLocks noGrp="1"/>
          </p:cNvSpPr>
          <p:nvPr>
            <p:ph type="ftr" sz="quarter" idx="11"/>
          </p:nvPr>
        </p:nvSpPr>
        <p:spPr/>
        <p:txBody>
          <a:bodyPr/>
          <a:lstStyle/>
          <a:p>
            <a:r>
              <a:rPr lang="en-US" smtClean="0"/>
              <a:t>Kejriwal, Szekely</a:t>
            </a:r>
            <a:endParaRPr lang="en-US"/>
          </a:p>
        </p:txBody>
      </p:sp>
      <p:sp>
        <p:nvSpPr>
          <p:cNvPr id="9" name="Slide Number Placeholder 8"/>
          <p:cNvSpPr>
            <a:spLocks noGrp="1"/>
          </p:cNvSpPr>
          <p:nvPr>
            <p:ph type="sldNum" sz="quarter" idx="12"/>
          </p:nvPr>
        </p:nvSpPr>
        <p:spPr/>
        <p:txBody>
          <a:bodyPr/>
          <a:lstStyle/>
          <a:p>
            <a:fld id="{07185052-16E8-7E4B-9E32-0EAF7D224DD4}" type="slidenum">
              <a:rPr lang="en-US" smtClean="0"/>
              <a:t>70</a:t>
            </a:fld>
            <a:endParaRPr lang="en-US"/>
          </a:p>
        </p:txBody>
      </p:sp>
    </p:spTree>
    <p:extLst>
      <p:ext uri="{BB962C8B-B14F-4D97-AF65-F5344CB8AC3E}">
        <p14:creationId xmlns:p14="http://schemas.microsoft.com/office/powerpoint/2010/main" val="20698333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
            <a:ext cx="11582400" cy="1249676"/>
          </a:xfrm>
        </p:spPr>
        <p:txBody>
          <a:bodyPr/>
          <a:lstStyle/>
          <a:p>
            <a:r>
              <a:rPr lang="en-US" dirty="0" smtClean="0"/>
              <a:t>Microcap Fraud Ontology</a:t>
            </a:r>
            <a:br>
              <a:rPr lang="en-US" dirty="0" smtClean="0"/>
            </a:br>
            <a:r>
              <a:rPr lang="en-US" sz="2800" dirty="0" smtClean="0">
                <a:solidFill>
                  <a:schemeClr val="tx1">
                    <a:lumMod val="50000"/>
                    <a:lumOff val="50000"/>
                  </a:schemeClr>
                </a:solidFill>
              </a:rPr>
              <a:t>defined by two SEC users in 45 minutes</a:t>
            </a:r>
            <a:endParaRPr lang="en-US" sz="2800" dirty="0">
              <a:solidFill>
                <a:schemeClr val="tx1">
                  <a:lumMod val="50000"/>
                  <a:lumOff val="5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364466369"/>
              </p:ext>
            </p:extLst>
          </p:nvPr>
        </p:nvGraphicFramePr>
        <p:xfrm>
          <a:off x="292101" y="1617980"/>
          <a:ext cx="5664199" cy="5140509"/>
        </p:xfrm>
        <a:graphic>
          <a:graphicData uri="http://schemas.openxmlformats.org/drawingml/2006/table">
            <a:tbl>
              <a:tblPr firstRow="1" bandRow="1">
                <a:tableStyleId>{5940675A-B579-460E-94D1-54222C63F5DA}</a:tableStyleId>
              </a:tblPr>
              <a:tblGrid>
                <a:gridCol w="2120899"/>
                <a:gridCol w="3543300"/>
              </a:tblGrid>
              <a:tr h="385629">
                <a:tc>
                  <a:txBody>
                    <a:bodyPr/>
                    <a:lstStyle/>
                    <a:p>
                      <a:pPr algn="ctr"/>
                      <a:r>
                        <a:rPr lang="en-US" sz="1800" b="0" i="0" dirty="0" smtClean="0">
                          <a:solidFill>
                            <a:schemeClr val="bg1"/>
                          </a:solidFill>
                          <a:latin typeface="Futura Condensed Medium" charset="0"/>
                          <a:ea typeface="Futura Condensed Medium" charset="0"/>
                          <a:cs typeface="Futura Condensed Medium" charset="0"/>
                        </a:rPr>
                        <a:t>Property</a:t>
                      </a:r>
                      <a:endParaRPr lang="en-US" sz="1800" b="0" i="0" dirty="0">
                        <a:solidFill>
                          <a:schemeClr val="bg1"/>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800" b="0" i="0" dirty="0" smtClean="0">
                          <a:solidFill>
                            <a:schemeClr val="bg1"/>
                          </a:solidFill>
                          <a:latin typeface="Futura Condensed Medium" charset="0"/>
                          <a:ea typeface="Futura Condensed Medium" charset="0"/>
                          <a:cs typeface="Futura Condensed Medium" charset="0"/>
                        </a:rPr>
                        <a:t>Description</a:t>
                      </a:r>
                      <a:endParaRPr lang="en-US" sz="1800" b="0" i="0" dirty="0">
                        <a:solidFill>
                          <a:schemeClr val="bg1"/>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address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US postal service address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city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specific cities mentioned in a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compensation_amount</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amount a promoter was compensated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counsel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counsel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country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countries mentioned in a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date_of_post</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post date of the blog or article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disclaimer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disclaimer in promotion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email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email addresses mentioned in the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industry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industry of organization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market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stock market of the issuer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message_board</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name of message board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message_board_category</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category of the message board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organization_name</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name of the organization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715995541"/>
              </p:ext>
            </p:extLst>
          </p:nvPr>
        </p:nvGraphicFramePr>
        <p:xfrm>
          <a:off x="6184900" y="1617980"/>
          <a:ext cx="5664199" cy="5140509"/>
        </p:xfrm>
        <a:graphic>
          <a:graphicData uri="http://schemas.openxmlformats.org/drawingml/2006/table">
            <a:tbl>
              <a:tblPr firstRow="1" bandRow="1">
                <a:tableStyleId>{5940675A-B579-460E-94D1-54222C63F5DA}</a:tableStyleId>
              </a:tblPr>
              <a:tblGrid>
                <a:gridCol w="2120899"/>
                <a:gridCol w="3543300"/>
              </a:tblGrid>
              <a:tr h="385629">
                <a:tc>
                  <a:txBody>
                    <a:bodyPr/>
                    <a:lstStyle/>
                    <a:p>
                      <a:pPr algn="ctr"/>
                      <a:r>
                        <a:rPr lang="en-US" sz="1800" b="0" i="0" dirty="0" smtClean="0">
                          <a:solidFill>
                            <a:schemeClr val="bg1"/>
                          </a:solidFill>
                          <a:latin typeface="Futura Condensed Medium" charset="0"/>
                          <a:ea typeface="Futura Condensed Medium" charset="0"/>
                          <a:cs typeface="Futura Condensed Medium" charset="0"/>
                        </a:rPr>
                        <a:t>Property</a:t>
                      </a:r>
                      <a:endParaRPr lang="en-US" sz="1800" b="0" i="0" dirty="0">
                        <a:solidFill>
                          <a:schemeClr val="bg1"/>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800" b="0" i="0" dirty="0" smtClean="0">
                          <a:solidFill>
                            <a:schemeClr val="bg1"/>
                          </a:solidFill>
                          <a:latin typeface="Futura Condensed Medium" charset="0"/>
                          <a:ea typeface="Futura Condensed Medium" charset="0"/>
                          <a:cs typeface="Futura Condensed Medium" charset="0"/>
                        </a:rPr>
                        <a:t>Description</a:t>
                      </a:r>
                      <a:endParaRPr lang="en-US" sz="1800" b="0" i="0" dirty="0">
                        <a:solidFill>
                          <a:schemeClr val="bg1"/>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org_registration_date</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date organization was created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org_registration_number</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state registration number for the organization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organization_status</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status of the organization's state registration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paying_party</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entity that is paying for the promotion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phone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phone numbers mentioned in the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posted_date</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any date mentioned in a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promoter_name</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name of the promoter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state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specific states mentioned in a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stock_ticker</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stock tickers mentioned in the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twitter_tag</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tags in a tweet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err="1" smtClean="0">
                          <a:latin typeface="Futura Condensed Medium" charset="0"/>
                          <a:ea typeface="Futura Condensed Medium" charset="0"/>
                          <a:cs typeface="Futura Condensed Medium" charset="0"/>
                        </a:rPr>
                        <a:t>user_registration_date</a:t>
                      </a:r>
                      <a:r>
                        <a:rPr lang="en-US" sz="1800" dirty="0" smtClean="0">
                          <a:latin typeface="Futura Condensed Medium" charset="0"/>
                          <a:ea typeface="Futura Condensed Medium" charset="0"/>
                          <a:cs typeface="Futura Condensed Medium" charset="0"/>
                        </a:rPr>
                        <a:t>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date the user registered for the site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username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user name in a website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339438">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dirty="0" smtClean="0">
                          <a:latin typeface="Futura Condensed Medium" charset="0"/>
                          <a:ea typeface="Futura Condensed Medium" charset="0"/>
                          <a:cs typeface="Futura Condensed Medium" charset="0"/>
                        </a:rPr>
                        <a:t>website </a:t>
                      </a:r>
                      <a:endParaRPr lang="en-US" sz="1800" b="0" i="0" dirty="0">
                        <a:solidFill>
                          <a:schemeClr val="accent2"/>
                        </a:solidFill>
                        <a:latin typeface="Futura Condensed Medium" charset="0"/>
                        <a:ea typeface="Futura Condensed Medium" charset="0"/>
                        <a:cs typeface="Futura Condensed Medium"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457189" rtl="0" eaLnBrk="1" fontAlgn="auto" latinLnBrk="0" hangingPunct="1">
                        <a:lnSpc>
                          <a:spcPct val="100000"/>
                        </a:lnSpc>
                        <a:spcBef>
                          <a:spcPts val="0"/>
                        </a:spcBef>
                        <a:spcAft>
                          <a:spcPts val="0"/>
                        </a:spcAft>
                        <a:buClrTx/>
                        <a:buSzTx/>
                        <a:buFont typeface="Arial" charset="0"/>
                        <a:buNone/>
                        <a:tabLst/>
                        <a:defRPr/>
                      </a:pPr>
                      <a:r>
                        <a:rPr lang="en-US" sz="1800" b="0" i="0" baseline="0" dirty="0" smtClean="0">
                          <a:solidFill>
                            <a:schemeClr val="accent2"/>
                          </a:solidFill>
                          <a:latin typeface="Futura Condensed Medium" charset="0"/>
                          <a:ea typeface="Futura Condensed Medium" charset="0"/>
                          <a:cs typeface="Futura Condensed Medium" charset="0"/>
                        </a:rPr>
                        <a:t>website where page was published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Footer Placeholder 5"/>
          <p:cNvSpPr>
            <a:spLocks noGrp="1"/>
          </p:cNvSpPr>
          <p:nvPr>
            <p:ph type="ftr" sz="quarter" idx="11"/>
          </p:nvPr>
        </p:nvSpPr>
        <p:spPr/>
        <p:txBody>
          <a:bodyPr/>
          <a:lstStyle/>
          <a:p>
            <a:r>
              <a:rPr lang="en-US" smtClean="0"/>
              <a:t>Kejriwal, Szekely</a:t>
            </a:r>
            <a:endParaRPr lang="en-US"/>
          </a:p>
        </p:txBody>
      </p:sp>
      <p:sp>
        <p:nvSpPr>
          <p:cNvPr id="7" name="Slide Number Placeholder 6"/>
          <p:cNvSpPr>
            <a:spLocks noGrp="1"/>
          </p:cNvSpPr>
          <p:nvPr>
            <p:ph type="sldNum" sz="quarter" idx="12"/>
          </p:nvPr>
        </p:nvSpPr>
        <p:spPr/>
        <p:txBody>
          <a:bodyPr/>
          <a:lstStyle/>
          <a:p>
            <a:fld id="{07185052-16E8-7E4B-9E32-0EAF7D224DD4}" type="slidenum">
              <a:rPr lang="en-US" smtClean="0"/>
              <a:t>71</a:t>
            </a:fld>
            <a:endParaRPr lang="en-US"/>
          </a:p>
        </p:txBody>
      </p:sp>
    </p:spTree>
    <p:extLst>
      <p:ext uri="{BB962C8B-B14F-4D97-AF65-F5344CB8AC3E}">
        <p14:creationId xmlns:p14="http://schemas.microsoft.com/office/powerpoint/2010/main" val="10308931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myDIG</a:t>
            </a:r>
            <a:r>
              <a:rPr lang="en-US" dirty="0" smtClean="0"/>
              <a:t> Demo</a:t>
            </a:r>
            <a:br>
              <a:rPr lang="en-US" dirty="0" smtClean="0"/>
            </a:br>
            <a:r>
              <a:rPr lang="en-US" sz="2400" dirty="0" smtClean="0">
                <a:solidFill>
                  <a:schemeClr val="tx1">
                    <a:lumMod val="50000"/>
                    <a:lumOff val="50000"/>
                  </a:schemeClr>
                </a:solidFill>
              </a:rPr>
              <a:t>setting up a new domain (after crawling)</a:t>
            </a:r>
            <a:endParaRPr lang="en-US" dirty="0">
              <a:solidFill>
                <a:schemeClr val="tx1">
                  <a:lumMod val="50000"/>
                  <a:lumOff val="50000"/>
                </a:schemeClr>
              </a:solidFill>
            </a:endParaRPr>
          </a:p>
        </p:txBody>
      </p:sp>
      <p:sp>
        <p:nvSpPr>
          <p:cNvPr id="3" name="Content Placeholder 2"/>
          <p:cNvSpPr>
            <a:spLocks noGrp="1"/>
          </p:cNvSpPr>
          <p:nvPr>
            <p:ph idx="1"/>
          </p:nvPr>
        </p:nvSpPr>
        <p:spPr/>
        <p:txBody>
          <a:bodyPr/>
          <a:lstStyle/>
          <a:p>
            <a:r>
              <a:rPr lang="en-US" dirty="0" smtClean="0"/>
              <a:t>Specifying websites</a:t>
            </a:r>
          </a:p>
          <a:p>
            <a:r>
              <a:rPr lang="en-US" dirty="0" smtClean="0"/>
              <a:t>Defining the domain ontology</a:t>
            </a:r>
          </a:p>
          <a:p>
            <a:r>
              <a:rPr lang="en-US" dirty="0" smtClean="0"/>
              <a:t>Defining extractors</a:t>
            </a:r>
          </a:p>
          <a:p>
            <a:r>
              <a:rPr lang="en-US" dirty="0" smtClean="0"/>
              <a:t>Building the knowledge graph</a:t>
            </a:r>
          </a:p>
          <a:p>
            <a:r>
              <a:rPr lang="en-US" dirty="0" smtClean="0"/>
              <a:t>Customizing the search engine</a:t>
            </a:r>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72</a:t>
            </a:fld>
            <a:endParaRPr lang="en-US"/>
          </a:p>
        </p:txBody>
      </p:sp>
    </p:spTree>
    <p:extLst>
      <p:ext uri="{BB962C8B-B14F-4D97-AF65-F5344CB8AC3E}">
        <p14:creationId xmlns:p14="http://schemas.microsoft.com/office/powerpoint/2010/main" val="6580950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
            <a:ext cx="11582400" cy="1317352"/>
          </a:xfrm>
        </p:spPr>
        <p:txBody>
          <a:bodyPr/>
          <a:lstStyle/>
          <a:p>
            <a:r>
              <a:rPr lang="en-US" sz="6000" dirty="0" smtClean="0"/>
              <a:t>Featured Extractors</a:t>
            </a:r>
            <a:endParaRPr lang="en-US" sz="6000" dirty="0"/>
          </a:p>
        </p:txBody>
      </p:sp>
      <p:graphicFrame>
        <p:nvGraphicFramePr>
          <p:cNvPr id="3" name="Table 2"/>
          <p:cNvGraphicFramePr>
            <a:graphicFrameLocks noGrp="1"/>
          </p:cNvGraphicFramePr>
          <p:nvPr>
            <p:extLst>
              <p:ext uri="{D42A27DB-BD31-4B8C-83A1-F6EECF244321}">
                <p14:modId xmlns:p14="http://schemas.microsoft.com/office/powerpoint/2010/main" val="2118810131"/>
              </p:ext>
            </p:extLst>
          </p:nvPr>
        </p:nvGraphicFramePr>
        <p:xfrm>
          <a:off x="0" y="1463341"/>
          <a:ext cx="12191996" cy="4915688"/>
        </p:xfrm>
        <a:graphic>
          <a:graphicData uri="http://schemas.openxmlformats.org/drawingml/2006/table">
            <a:tbl>
              <a:tblPr firstRow="1" bandRow="1">
                <a:tableStyleId>{5940675A-B579-460E-94D1-54222C63F5DA}</a:tableStyleId>
              </a:tblPr>
              <a:tblGrid>
                <a:gridCol w="1499993"/>
                <a:gridCol w="1527429"/>
                <a:gridCol w="1527429"/>
                <a:gridCol w="1527429"/>
                <a:gridCol w="1527429"/>
                <a:gridCol w="1527429"/>
                <a:gridCol w="1527429"/>
                <a:gridCol w="1527429"/>
              </a:tblGrid>
              <a:tr h="800888">
                <a:tc>
                  <a:txBody>
                    <a:bodyPr/>
                    <a:lstStyle/>
                    <a:p>
                      <a:endParaRPr lang="en-US" sz="2400" b="1" i="0" dirty="0">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i="0" dirty="0" smtClean="0">
                          <a:solidFill>
                            <a:schemeClr val="bg1"/>
                          </a:solidFill>
                          <a:latin typeface="Futura Condensed ExtraBold" charset="0"/>
                          <a:ea typeface="Futura Condensed ExtraBold" charset="0"/>
                          <a:cs typeface="Futura Condensed ExtraBold" charset="0"/>
                        </a:rPr>
                        <a:t>Glossary</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1" i="0" dirty="0" smtClean="0">
                          <a:solidFill>
                            <a:schemeClr val="bg1">
                              <a:lumMod val="65000"/>
                            </a:schemeClr>
                          </a:solidFill>
                          <a:latin typeface="Futura Condensed ExtraBold" charset="0"/>
                          <a:ea typeface="Futura Condensed ExtraBold" charset="0"/>
                          <a:cs typeface="Futura Condensed ExtraBold" charset="0"/>
                        </a:rPr>
                        <a:t>Regex</a:t>
                      </a:r>
                      <a:endParaRPr lang="en-US" sz="2000" b="1" i="0" dirty="0">
                        <a:solidFill>
                          <a:schemeClr val="bg1">
                            <a:lumMod val="65000"/>
                          </a:schemeClr>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i="0" dirty="0" smtClean="0">
                          <a:solidFill>
                            <a:schemeClr val="bg1"/>
                          </a:solidFill>
                          <a:latin typeface="Futura Condensed ExtraBold" charset="0"/>
                          <a:ea typeface="Futura Condensed ExtraBold" charset="0"/>
                          <a:cs typeface="Futura Condensed ExtraBold" charset="0"/>
                        </a:rPr>
                        <a:t>NLP Rules</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1" i="0" dirty="0" smtClean="0">
                          <a:solidFill>
                            <a:schemeClr val="bg1"/>
                          </a:solidFill>
                          <a:latin typeface="Futura Condensed ExtraBold" charset="0"/>
                          <a:ea typeface="Futura Condensed ExtraBold" charset="0"/>
                          <a:cs typeface="Futura Condensed ExtraBold" charset="0"/>
                        </a:rPr>
                        <a:t>Semi-</a:t>
                      </a:r>
                    </a:p>
                    <a:p>
                      <a:pPr algn="ctr"/>
                      <a:r>
                        <a:rPr lang="en-US" sz="2000" b="1" i="0" dirty="0" smtClean="0">
                          <a:solidFill>
                            <a:schemeClr val="bg1"/>
                          </a:solidFill>
                          <a:latin typeface="Futura Condensed ExtraBold" charset="0"/>
                          <a:ea typeface="Futura Condensed ExtraBold" charset="0"/>
                          <a:cs typeface="Futura Condensed ExtraBold" charset="0"/>
                        </a:rPr>
                        <a:t>Structured</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000" b="1" i="0" dirty="0" smtClean="0">
                          <a:solidFill>
                            <a:schemeClr val="bg1">
                              <a:lumMod val="65000"/>
                            </a:schemeClr>
                          </a:solidFill>
                          <a:latin typeface="Futura Condensed ExtraBold" charset="0"/>
                          <a:ea typeface="Futura Condensed ExtraBold" charset="0"/>
                          <a:cs typeface="Futura Condensed ExtraBold" charset="0"/>
                        </a:rPr>
                        <a:t>CRF</a:t>
                      </a:r>
                      <a:endParaRPr lang="en-US" sz="2000" b="1" i="0" dirty="0">
                        <a:solidFill>
                          <a:schemeClr val="bg1">
                            <a:lumMod val="65000"/>
                          </a:schemeClr>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i="0" dirty="0" smtClean="0">
                          <a:solidFill>
                            <a:schemeClr val="bg1">
                              <a:lumMod val="65000"/>
                            </a:schemeClr>
                          </a:solidFill>
                          <a:latin typeface="Futura Condensed ExtraBold" charset="0"/>
                          <a:ea typeface="Futura Condensed ExtraBold" charset="0"/>
                          <a:cs typeface="Futura Condensed ExtraBold" charset="0"/>
                        </a:rPr>
                        <a:t>NER</a:t>
                      </a:r>
                      <a:endParaRPr lang="en-US" sz="2000" b="1" i="0" dirty="0">
                        <a:solidFill>
                          <a:schemeClr val="bg1">
                            <a:lumMod val="65000"/>
                          </a:schemeClr>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i="0" dirty="0" smtClean="0">
                          <a:solidFill>
                            <a:schemeClr val="bg1">
                              <a:lumMod val="65000"/>
                            </a:schemeClr>
                          </a:solidFill>
                          <a:latin typeface="Futura Condensed ExtraBold" charset="0"/>
                          <a:ea typeface="Futura Condensed ExtraBold" charset="0"/>
                          <a:cs typeface="Futura Condensed ExtraBold" charset="0"/>
                        </a:rPr>
                        <a:t>Table</a:t>
                      </a:r>
                      <a:endParaRPr lang="en-US" sz="2000" b="1" i="0" dirty="0">
                        <a:solidFill>
                          <a:schemeClr val="bg1">
                            <a:lumMod val="65000"/>
                          </a:schemeClr>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00888">
                <a:tc>
                  <a:txBody>
                    <a:bodyPr/>
                    <a:lstStyle/>
                    <a:p>
                      <a:r>
                        <a:rPr lang="en-US" sz="2000" b="1" i="0" dirty="0" smtClean="0">
                          <a:solidFill>
                            <a:schemeClr val="bg1"/>
                          </a:solidFill>
                          <a:latin typeface="Futura Condensed ExtraBold" charset="0"/>
                          <a:ea typeface="Futura Condensed ExtraBold" charset="0"/>
                          <a:cs typeface="Futura Condensed ExtraBold" charset="0"/>
                        </a:rPr>
                        <a:t>Effort</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assemble</a:t>
                      </a:r>
                    </a:p>
                    <a:p>
                      <a:pPr algn="ctr"/>
                      <a:r>
                        <a:rPr lang="en-US" sz="2400" b="0" i="0" dirty="0" smtClean="0">
                          <a:solidFill>
                            <a:schemeClr val="accent2"/>
                          </a:solidFill>
                          <a:latin typeface="Futura Condensed Medium" charset="0"/>
                          <a:ea typeface="Futura Condensed Medium" charset="0"/>
                          <a:cs typeface="Futura Condensed Medium" charset="0"/>
                        </a:rPr>
                        <a:t>glossary</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hours</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hours</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minutes</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O(1000)</a:t>
                      </a:r>
                    </a:p>
                    <a:p>
                      <a:pPr algn="ctr"/>
                      <a:r>
                        <a:rPr lang="en-US" sz="2400" b="0" i="0" dirty="0" smtClean="0">
                          <a:solidFill>
                            <a:schemeClr val="bg1">
                              <a:lumMod val="65000"/>
                            </a:schemeClr>
                          </a:solidFill>
                          <a:latin typeface="Futura Condensed Medium" charset="0"/>
                          <a:ea typeface="Futura Condensed Medium" charset="0"/>
                          <a:cs typeface="Futura Condensed Medium" charset="0"/>
                        </a:rPr>
                        <a:t>annotations</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zero</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O(10)</a:t>
                      </a:r>
                    </a:p>
                    <a:p>
                      <a:pPr algn="ctr"/>
                      <a:r>
                        <a:rPr lang="en-US" sz="2400" b="0" i="0" dirty="0" smtClean="0">
                          <a:solidFill>
                            <a:schemeClr val="bg1">
                              <a:lumMod val="65000"/>
                            </a:schemeClr>
                          </a:solidFill>
                          <a:latin typeface="Futura Condensed Medium" charset="0"/>
                          <a:ea typeface="Futura Condensed Medium" charset="0"/>
                          <a:cs typeface="Futura Condensed Medium" charset="0"/>
                        </a:rPr>
                        <a:t>annotations</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00888">
                <a:tc>
                  <a:txBody>
                    <a:bodyPr/>
                    <a:lstStyle/>
                    <a:p>
                      <a:r>
                        <a:rPr lang="en-US" sz="2000" b="1" i="0" dirty="0" smtClean="0">
                          <a:solidFill>
                            <a:schemeClr val="bg1"/>
                          </a:solidFill>
                          <a:latin typeface="Futura Condensed ExtraBold" charset="0"/>
                          <a:ea typeface="Futura Condensed ExtraBold" charset="0"/>
                          <a:cs typeface="Futura Condensed ExtraBold" charset="0"/>
                        </a:rPr>
                        <a:t>Expertise</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minimal</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high,</a:t>
                      </a:r>
                    </a:p>
                    <a:p>
                      <a:pPr algn="ctr"/>
                      <a:r>
                        <a:rPr lang="en-US" sz="2400" b="0" i="0" dirty="0" smtClean="0">
                          <a:solidFill>
                            <a:schemeClr val="bg1">
                              <a:lumMod val="65000"/>
                            </a:schemeClr>
                          </a:solidFill>
                          <a:latin typeface="Futura Condensed Medium" charset="0"/>
                          <a:ea typeface="Futura Condensed Medium" charset="0"/>
                          <a:cs typeface="Futura Condensed Medium" charset="0"/>
                        </a:rPr>
                        <a:t>programmer</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low</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minimal</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low-medium</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zero</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minimal</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00888">
                <a:tc>
                  <a:txBody>
                    <a:bodyPr/>
                    <a:lstStyle/>
                    <a:p>
                      <a:r>
                        <a:rPr lang="en-US" sz="2000" b="1" i="0" dirty="0" smtClean="0">
                          <a:solidFill>
                            <a:schemeClr val="bg1"/>
                          </a:solidFill>
                          <a:latin typeface="Futura Condensed ExtraBold" charset="0"/>
                          <a:ea typeface="Futura Condensed ExtraBold" charset="0"/>
                          <a:cs typeface="Futura Condensed ExtraBold" charset="0"/>
                        </a:rPr>
                        <a:t>Precision</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medium</a:t>
                      </a:r>
                    </a:p>
                    <a:p>
                      <a:pPr algn="ctr"/>
                      <a:r>
                        <a:rPr lang="en-US" sz="2400" b="0" i="0" dirty="0" smtClean="0">
                          <a:solidFill>
                            <a:schemeClr val="accent2"/>
                          </a:solidFill>
                          <a:latin typeface="Futura Condensed Medium" charset="0"/>
                          <a:ea typeface="Futura Condensed Medium" charset="0"/>
                          <a:cs typeface="Futura Condensed Medium" charset="0"/>
                        </a:rPr>
                        <a:t>(ambiguity)</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high</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high</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high</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medium-high</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medium-high</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high</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00888">
                <a:tc>
                  <a:txBody>
                    <a:bodyPr/>
                    <a:lstStyle/>
                    <a:p>
                      <a:r>
                        <a:rPr lang="en-US" sz="2000" b="1" i="0" dirty="0" smtClean="0">
                          <a:solidFill>
                            <a:schemeClr val="bg1"/>
                          </a:solidFill>
                          <a:latin typeface="Futura Condensed ExtraBold" charset="0"/>
                          <a:ea typeface="Futura Condensed ExtraBold" charset="0"/>
                          <a:cs typeface="Futura Condensed ExtraBold" charset="0"/>
                        </a:rPr>
                        <a:t>Recall</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medium</a:t>
                      </a:r>
                    </a:p>
                    <a:p>
                      <a:pPr algn="ctr"/>
                      <a:r>
                        <a:rPr lang="en-US" sz="2400" b="0" i="0" dirty="0" smtClean="0">
                          <a:solidFill>
                            <a:schemeClr val="accent2"/>
                          </a:solidFill>
                          <a:latin typeface="Futura Condensed Medium" charset="0"/>
                          <a:ea typeface="Futura Condensed Medium" charset="0"/>
                          <a:cs typeface="Futura Condensed Medium" charset="0"/>
                        </a:rPr>
                        <a:t>(formatting)</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low</a:t>
                      </a:r>
                    </a:p>
                    <a:p>
                      <a:pPr algn="ctr"/>
                      <a:r>
                        <a:rPr lang="en-US" sz="2400" b="0" i="0" dirty="0" smtClean="0">
                          <a:solidFill>
                            <a:schemeClr val="bg1">
                              <a:lumMod val="65000"/>
                            </a:schemeClr>
                          </a:solidFill>
                          <a:latin typeface="Futura Condensed Medium" charset="0"/>
                          <a:ea typeface="Futura Condensed Medium" charset="0"/>
                          <a:cs typeface="Futura Condensed Medium" charset="0"/>
                        </a:rPr>
                        <a:t>f(#</a:t>
                      </a:r>
                      <a:r>
                        <a:rPr lang="en-US" sz="2400" b="0" i="0" baseline="0" dirty="0" smtClean="0">
                          <a:solidFill>
                            <a:schemeClr val="bg1">
                              <a:lumMod val="65000"/>
                            </a:schemeClr>
                          </a:solidFill>
                          <a:latin typeface="Futura Condensed Medium" charset="0"/>
                          <a:ea typeface="Futura Condensed Medium" charset="0"/>
                          <a:cs typeface="Futura Condensed Medium" charset="0"/>
                        </a:rPr>
                        <a:t> regex)</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medium</a:t>
                      </a:r>
                    </a:p>
                    <a:p>
                      <a:pPr algn="ctr"/>
                      <a:r>
                        <a:rPr lang="en-US" sz="2400" b="0" i="0" dirty="0" smtClean="0">
                          <a:solidFill>
                            <a:schemeClr val="accent2"/>
                          </a:solidFill>
                          <a:latin typeface="Futura Condensed Medium" charset="0"/>
                          <a:ea typeface="Futura Condensed Medium" charset="0"/>
                          <a:cs typeface="Futura Condensed Medium" charset="0"/>
                        </a:rPr>
                        <a:t>f(# rules)</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high</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medium</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medium</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high</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00888">
                <a:tc>
                  <a:txBody>
                    <a:bodyPr/>
                    <a:lstStyle/>
                    <a:p>
                      <a:r>
                        <a:rPr lang="en-US" sz="2000" b="1" i="0" dirty="0" smtClean="0">
                          <a:solidFill>
                            <a:schemeClr val="bg1"/>
                          </a:solidFill>
                          <a:latin typeface="Futura Condensed ExtraBold" charset="0"/>
                          <a:ea typeface="Futura Condensed ExtraBold" charset="0"/>
                          <a:cs typeface="Futura Condensed ExtraBold" charset="0"/>
                        </a:rPr>
                        <a:t>Coverage</a:t>
                      </a:r>
                      <a:endParaRPr lang="en-US" sz="2000" b="1" i="0" dirty="0">
                        <a:solidFill>
                          <a:schemeClr val="bg1"/>
                        </a:solidFill>
                        <a:latin typeface="Futura Condensed ExtraBold" charset="0"/>
                        <a:ea typeface="Futura Condensed ExtraBold" charset="0"/>
                        <a:cs typeface="Futura Condensed ExtraBold"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wide</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wide</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wide</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accent2"/>
                          </a:solidFill>
                          <a:latin typeface="Futura Condensed Medium" charset="0"/>
                          <a:ea typeface="Futura Condensed Medium" charset="0"/>
                          <a:cs typeface="Futura Condensed Medium" charset="0"/>
                        </a:rPr>
                        <a:t>single</a:t>
                      </a:r>
                    </a:p>
                    <a:p>
                      <a:pPr algn="ctr"/>
                      <a:r>
                        <a:rPr lang="en-US" sz="2400" b="0" i="0" dirty="0" smtClean="0">
                          <a:solidFill>
                            <a:schemeClr val="accent2"/>
                          </a:solidFill>
                          <a:latin typeface="Futura Condensed Medium" charset="0"/>
                          <a:ea typeface="Futura Condensed Medium" charset="0"/>
                          <a:cs typeface="Futura Condensed Medium" charset="0"/>
                        </a:rPr>
                        <a:t>site</a:t>
                      </a:r>
                      <a:endParaRPr lang="en-US" sz="2400" b="0" i="0" dirty="0">
                        <a:solidFill>
                          <a:schemeClr val="accent2"/>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genre</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news</a:t>
                      </a:r>
                      <a:r>
                        <a:rPr lang="en-US" sz="2400" b="0" i="0" baseline="0" dirty="0" smtClean="0">
                          <a:solidFill>
                            <a:schemeClr val="bg1">
                              <a:lumMod val="65000"/>
                            </a:schemeClr>
                          </a:solidFill>
                          <a:latin typeface="Futura Condensed Medium" charset="0"/>
                          <a:ea typeface="Futura Condensed Medium" charset="0"/>
                          <a:cs typeface="Futura Condensed Medium" charset="0"/>
                        </a:rPr>
                        <a:t> wire</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i="0" dirty="0" smtClean="0">
                          <a:solidFill>
                            <a:schemeClr val="bg1">
                              <a:lumMod val="65000"/>
                            </a:schemeClr>
                          </a:solidFill>
                          <a:latin typeface="Futura Condensed Medium" charset="0"/>
                          <a:ea typeface="Futura Condensed Medium" charset="0"/>
                          <a:cs typeface="Futura Condensed Medium" charset="0"/>
                        </a:rPr>
                        <a:t>narrow</a:t>
                      </a:r>
                      <a:endParaRPr lang="en-US" sz="2400" b="0" i="0" dirty="0">
                        <a:solidFill>
                          <a:schemeClr val="bg1">
                            <a:lumMod val="65000"/>
                          </a:schemeClr>
                        </a:solidFill>
                        <a:latin typeface="Futura Condensed Medium" charset="0"/>
                        <a:ea typeface="Futura Condensed Medium" charset="0"/>
                        <a:cs typeface="Futura Condensed Medium"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73</a:t>
            </a:fld>
            <a:endParaRPr lang="en-US"/>
          </a:p>
        </p:txBody>
      </p:sp>
    </p:spTree>
    <p:extLst>
      <p:ext uri="{BB962C8B-B14F-4D97-AF65-F5344CB8AC3E}">
        <p14:creationId xmlns:p14="http://schemas.microsoft.com/office/powerpoint/2010/main" val="4000884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207" y="0"/>
            <a:ext cx="11833585" cy="6858000"/>
          </a:xfrm>
          <a:prstGeom prst="rect">
            <a:avLst/>
          </a:prstGeom>
        </p:spPr>
      </p:pic>
      <p:sp>
        <p:nvSpPr>
          <p:cNvPr id="3" name="TextBox 2"/>
          <p:cNvSpPr txBox="1"/>
          <p:nvPr/>
        </p:nvSpPr>
        <p:spPr>
          <a:xfrm>
            <a:off x="3257727" y="2105561"/>
            <a:ext cx="5676554" cy="2646878"/>
          </a:xfrm>
          <a:prstGeom prst="rect">
            <a:avLst/>
          </a:prstGeom>
          <a:noFill/>
        </p:spPr>
        <p:txBody>
          <a:bodyPr wrap="none" rtlCol="0">
            <a:spAutoFit/>
          </a:bodyPr>
          <a:lstStyle/>
          <a:p>
            <a:pPr algn="ctr"/>
            <a:r>
              <a:rPr lang="en-US" sz="16600" b="1" smtClean="0">
                <a:solidFill>
                  <a:schemeClr val="accent5"/>
                </a:solidFill>
                <a:latin typeface="Futura Condensed ExtraBold" charset="0"/>
                <a:ea typeface="Futura Condensed ExtraBold" charset="0"/>
                <a:cs typeface="Futura Condensed ExtraBold" charset="0"/>
              </a:rPr>
              <a:t>DEMO</a:t>
            </a:r>
            <a:endParaRPr lang="en-US" sz="16600" b="1" smtClean="0">
              <a:solidFill>
                <a:schemeClr val="accent5"/>
              </a:solidFill>
              <a:latin typeface="Futura Condensed ExtraBold" charset="0"/>
              <a:ea typeface="Futura Condensed ExtraBold" charset="0"/>
              <a:cs typeface="Futura Condensed ExtraBold" charset="0"/>
            </a:endParaRP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74</a:t>
            </a:fld>
            <a:endParaRPr lang="en-US"/>
          </a:p>
        </p:txBody>
      </p:sp>
    </p:spTree>
    <p:extLst>
      <p:ext uri="{BB962C8B-B14F-4D97-AF65-F5344CB8AC3E}">
        <p14:creationId xmlns:p14="http://schemas.microsoft.com/office/powerpoint/2010/main" val="8945523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6894" y="2375064"/>
            <a:ext cx="10675916" cy="2369880"/>
          </a:xfrm>
          <a:prstGeom prst="rect">
            <a:avLst/>
          </a:prstGeom>
          <a:noFill/>
        </p:spPr>
        <p:txBody>
          <a:bodyPr wrap="square" rtlCol="0">
            <a:spAutoFit/>
          </a:bodyPr>
          <a:lstStyle/>
          <a:p>
            <a:pPr algn="ctr"/>
            <a:r>
              <a:rPr lang="en-US" sz="7200" b="1" dirty="0" err="1" smtClean="0">
                <a:solidFill>
                  <a:schemeClr val="accent5"/>
                </a:solidFill>
                <a:latin typeface="Futura Condensed ExtraBold" charset="0"/>
                <a:ea typeface="Futura Condensed ExtraBold" charset="0"/>
                <a:cs typeface="Futura Condensed ExtraBold" charset="0"/>
              </a:rPr>
              <a:t>Inferlink</a:t>
            </a:r>
            <a:r>
              <a:rPr lang="en-US" sz="7200" b="1" dirty="0" smtClean="0">
                <a:solidFill>
                  <a:schemeClr val="accent5"/>
                </a:solidFill>
                <a:latin typeface="Futura Condensed ExtraBold" charset="0"/>
                <a:ea typeface="Futura Condensed ExtraBold" charset="0"/>
                <a:cs typeface="Futura Condensed ExtraBold" charset="0"/>
              </a:rPr>
              <a:t> Extractor</a:t>
            </a:r>
            <a:endParaRPr lang="en-US" sz="7200" b="1" dirty="0" smtClean="0">
              <a:solidFill>
                <a:schemeClr val="accent5"/>
              </a:solidFill>
              <a:latin typeface="Futura Condensed ExtraBold" charset="0"/>
              <a:ea typeface="Futura Condensed ExtraBold" charset="0"/>
              <a:cs typeface="Futura Condensed ExtraBold" charset="0"/>
            </a:endParaRPr>
          </a:p>
          <a:p>
            <a:pPr algn="ctr"/>
            <a:r>
              <a:rPr lang="en-US" sz="3600" b="1" dirty="0" smtClean="0">
                <a:solidFill>
                  <a:srgbClr val="000000"/>
                </a:solidFill>
                <a:latin typeface="Futura Condensed ExtraBold" charset="0"/>
                <a:ea typeface="Futura Condensed ExtraBold" charset="0"/>
                <a:cs typeface="Futura Condensed ExtraBold" charset="0"/>
              </a:rPr>
              <a:t>Automatic extraction from semi-structured pages</a:t>
            </a:r>
            <a:r>
              <a:rPr lang="en-US" sz="7200" b="1" dirty="0">
                <a:solidFill>
                  <a:schemeClr val="accent5"/>
                </a:solidFill>
                <a:latin typeface="Futura Condensed ExtraBold" charset="0"/>
                <a:ea typeface="Futura Condensed ExtraBold" charset="0"/>
                <a:cs typeface="Futura Condensed ExtraBold" charset="0"/>
              </a:rPr>
              <a:t/>
            </a:r>
            <a:br>
              <a:rPr lang="en-US" sz="7200" b="1" dirty="0">
                <a:solidFill>
                  <a:schemeClr val="accent5"/>
                </a:solidFill>
                <a:latin typeface="Futura Condensed ExtraBold" charset="0"/>
                <a:ea typeface="Futura Condensed ExtraBold" charset="0"/>
                <a:cs typeface="Futura Condensed ExtraBold" charset="0"/>
              </a:rPr>
            </a:br>
            <a:r>
              <a:rPr lang="en-US" sz="3600" b="1" dirty="0">
                <a:solidFill>
                  <a:schemeClr val="accent5"/>
                </a:solidFill>
                <a:latin typeface="Futura Condensed ExtraBold" charset="0"/>
                <a:ea typeface="Futura Condensed ExtraBold" charset="0"/>
                <a:cs typeface="Futura Condensed ExtraBold" charset="0"/>
              </a:rPr>
              <a:t> </a:t>
            </a:r>
            <a:r>
              <a:rPr lang="en-US" sz="3600" b="1" dirty="0">
                <a:solidFill>
                  <a:schemeClr val="tx1">
                    <a:lumMod val="50000"/>
                    <a:lumOff val="50000"/>
                  </a:schemeClr>
                </a:solidFill>
                <a:latin typeface="Futura Condensed ExtraBold" charset="0"/>
                <a:ea typeface="Futura Condensed ExtraBold" charset="0"/>
                <a:cs typeface="Futura Condensed ExtraBold" charset="0"/>
              </a:rPr>
              <a:t>https://</a:t>
            </a:r>
            <a:r>
              <a:rPr lang="en-US" sz="3600" b="1" dirty="0" err="1">
                <a:solidFill>
                  <a:schemeClr val="tx1">
                    <a:lumMod val="50000"/>
                    <a:lumOff val="50000"/>
                  </a:schemeClr>
                </a:solidFill>
                <a:latin typeface="Futura Condensed ExtraBold" charset="0"/>
                <a:ea typeface="Futura Condensed ExtraBold" charset="0"/>
                <a:cs typeface="Futura Condensed ExtraBold" charset="0"/>
              </a:rPr>
              <a:t>github.com</a:t>
            </a:r>
            <a:r>
              <a:rPr lang="en-US" sz="3600" b="1" dirty="0">
                <a:solidFill>
                  <a:schemeClr val="tx1">
                    <a:lumMod val="50000"/>
                    <a:lumOff val="50000"/>
                  </a:schemeClr>
                </a:solidFill>
                <a:latin typeface="Futura Condensed ExtraBold" charset="0"/>
                <a:ea typeface="Futura Condensed ExtraBold" charset="0"/>
                <a:cs typeface="Futura Condensed ExtraBold" charset="0"/>
              </a:rPr>
              <a:t>/</a:t>
            </a:r>
            <a:r>
              <a:rPr lang="en-US" sz="3600" b="1" dirty="0" err="1">
                <a:solidFill>
                  <a:schemeClr val="tx1">
                    <a:lumMod val="50000"/>
                    <a:lumOff val="50000"/>
                  </a:schemeClr>
                </a:solidFill>
                <a:latin typeface="Futura Condensed ExtraBold" charset="0"/>
                <a:ea typeface="Futura Condensed ExtraBold" charset="0"/>
                <a:cs typeface="Futura Condensed ExtraBold" charset="0"/>
              </a:rPr>
              <a:t>inferlink</a:t>
            </a:r>
            <a:endParaRPr lang="en-US" sz="1400" b="1" dirty="0" smtClean="0">
              <a:solidFill>
                <a:schemeClr val="tx1">
                  <a:lumMod val="50000"/>
                  <a:lumOff val="50000"/>
                </a:schemeClr>
              </a:solidFill>
              <a:latin typeface="Futura Condensed ExtraBold" charset="0"/>
              <a:ea typeface="Futura Condensed ExtraBold" charset="0"/>
              <a:cs typeface="Futura Condensed ExtraBold" charset="0"/>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75</a:t>
            </a:fld>
            <a:endParaRPr lang="en-US"/>
          </a:p>
        </p:txBody>
      </p:sp>
    </p:spTree>
    <p:extLst>
      <p:ext uri="{BB962C8B-B14F-4D97-AF65-F5344CB8AC3E}">
        <p14:creationId xmlns:p14="http://schemas.microsoft.com/office/powerpoint/2010/main" val="967683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Inferlink</a:t>
            </a:r>
            <a:r>
              <a:rPr lang="en-US" dirty="0" smtClean="0"/>
              <a:t> Extractor</a:t>
            </a:r>
            <a:endParaRPr lang="en-US" dirty="0"/>
          </a:p>
        </p:txBody>
      </p:sp>
      <p:sp>
        <p:nvSpPr>
          <p:cNvPr id="3" name="Can 2"/>
          <p:cNvSpPr/>
          <p:nvPr/>
        </p:nvSpPr>
        <p:spPr>
          <a:xfrm>
            <a:off x="1283430" y="2679469"/>
            <a:ext cx="1438546" cy="1899846"/>
          </a:xfrm>
          <a:prstGeom prst="can">
            <a:avLst>
              <a:gd name="adj" fmla="val 1584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b="1" dirty="0">
              <a:latin typeface="Futura Condensed ExtraBold" charset="0"/>
              <a:ea typeface="Futura Condensed ExtraBold" charset="0"/>
              <a:cs typeface="Futura Condensed ExtraBold" charset="0"/>
            </a:endParaRPr>
          </a:p>
        </p:txBody>
      </p:sp>
      <p:sp>
        <p:nvSpPr>
          <p:cNvPr id="26" name="Plaque 25"/>
          <p:cNvSpPr/>
          <p:nvPr/>
        </p:nvSpPr>
        <p:spPr>
          <a:xfrm>
            <a:off x="1601482" y="2997048"/>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27" name="Plaque 26"/>
          <p:cNvSpPr/>
          <p:nvPr/>
        </p:nvSpPr>
        <p:spPr>
          <a:xfrm>
            <a:off x="1864830" y="2997048"/>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28" name="Plaque 27"/>
          <p:cNvSpPr/>
          <p:nvPr/>
        </p:nvSpPr>
        <p:spPr>
          <a:xfrm>
            <a:off x="1652689" y="3406700"/>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29" name="Plaque 28"/>
          <p:cNvSpPr/>
          <p:nvPr/>
        </p:nvSpPr>
        <p:spPr>
          <a:xfrm>
            <a:off x="1971535" y="3311603"/>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30" name="Plaque 29"/>
          <p:cNvSpPr/>
          <p:nvPr/>
        </p:nvSpPr>
        <p:spPr>
          <a:xfrm>
            <a:off x="1850199" y="3677362"/>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31" name="Plaque 30"/>
          <p:cNvSpPr/>
          <p:nvPr/>
        </p:nvSpPr>
        <p:spPr>
          <a:xfrm>
            <a:off x="2113547" y="3677362"/>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32" name="Plaque 31"/>
          <p:cNvSpPr/>
          <p:nvPr/>
        </p:nvSpPr>
        <p:spPr>
          <a:xfrm>
            <a:off x="1901406" y="4087014"/>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33" name="Plaque 32"/>
          <p:cNvSpPr/>
          <p:nvPr/>
        </p:nvSpPr>
        <p:spPr>
          <a:xfrm>
            <a:off x="2220252" y="3991917"/>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34" name="Plaque 33"/>
          <p:cNvSpPr/>
          <p:nvPr/>
        </p:nvSpPr>
        <p:spPr>
          <a:xfrm>
            <a:off x="2354313" y="3788392"/>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35" name="Plaque 34"/>
          <p:cNvSpPr/>
          <p:nvPr/>
        </p:nvSpPr>
        <p:spPr>
          <a:xfrm>
            <a:off x="1616431" y="3837411"/>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36" name="Plaque 35"/>
          <p:cNvSpPr/>
          <p:nvPr/>
        </p:nvSpPr>
        <p:spPr>
          <a:xfrm>
            <a:off x="2194650" y="4189343"/>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37" name="Plaque 36"/>
          <p:cNvSpPr/>
          <p:nvPr/>
        </p:nvSpPr>
        <p:spPr>
          <a:xfrm>
            <a:off x="1686168" y="4228864"/>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38" name="Plaque 37"/>
          <p:cNvSpPr/>
          <p:nvPr/>
        </p:nvSpPr>
        <p:spPr>
          <a:xfrm>
            <a:off x="2303106" y="2994690"/>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39" name="Plaque 38"/>
          <p:cNvSpPr/>
          <p:nvPr/>
        </p:nvSpPr>
        <p:spPr>
          <a:xfrm>
            <a:off x="1680364" y="3197774"/>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40" name="Plaque 39"/>
          <p:cNvSpPr/>
          <p:nvPr/>
        </p:nvSpPr>
        <p:spPr>
          <a:xfrm>
            <a:off x="2354313" y="3404342"/>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41" name="Plaque 40"/>
          <p:cNvSpPr/>
          <p:nvPr/>
        </p:nvSpPr>
        <p:spPr>
          <a:xfrm>
            <a:off x="1494776" y="3337205"/>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42" name="Plaque 41"/>
          <p:cNvSpPr/>
          <p:nvPr/>
        </p:nvSpPr>
        <p:spPr>
          <a:xfrm>
            <a:off x="1981239" y="3075331"/>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43" name="Plaque 42"/>
          <p:cNvSpPr/>
          <p:nvPr/>
        </p:nvSpPr>
        <p:spPr>
          <a:xfrm>
            <a:off x="2244587" y="3075331"/>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44" name="Plaque 43"/>
          <p:cNvSpPr/>
          <p:nvPr/>
        </p:nvSpPr>
        <p:spPr>
          <a:xfrm>
            <a:off x="2032446" y="3484983"/>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45" name="Plaque 44"/>
          <p:cNvSpPr/>
          <p:nvPr/>
        </p:nvSpPr>
        <p:spPr>
          <a:xfrm>
            <a:off x="2351292" y="3389886"/>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46" name="Plaque 45"/>
          <p:cNvSpPr/>
          <p:nvPr/>
        </p:nvSpPr>
        <p:spPr>
          <a:xfrm>
            <a:off x="1516723" y="3558225"/>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47" name="Plaque 46"/>
          <p:cNvSpPr/>
          <p:nvPr/>
        </p:nvSpPr>
        <p:spPr>
          <a:xfrm>
            <a:off x="1780071" y="3558225"/>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48" name="Plaque 47"/>
          <p:cNvSpPr/>
          <p:nvPr/>
        </p:nvSpPr>
        <p:spPr>
          <a:xfrm>
            <a:off x="1567930" y="3967877"/>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49" name="Plaque 48"/>
          <p:cNvSpPr/>
          <p:nvPr/>
        </p:nvSpPr>
        <p:spPr>
          <a:xfrm>
            <a:off x="1886776" y="3872780"/>
            <a:ext cx="213411" cy="263170"/>
          </a:xfrm>
          <a:prstGeom prst="plaque">
            <a:avLst>
              <a:gd name="adj" fmla="val 0"/>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9" name="TextBox 8"/>
          <p:cNvSpPr txBox="1"/>
          <p:nvPr/>
        </p:nvSpPr>
        <p:spPr>
          <a:xfrm>
            <a:off x="1121167" y="4725798"/>
            <a:ext cx="1729961" cy="646331"/>
          </a:xfrm>
          <a:prstGeom prst="rect">
            <a:avLst/>
          </a:prstGeom>
          <a:noFill/>
        </p:spPr>
        <p:txBody>
          <a:bodyPr wrap="none" rtlCol="0">
            <a:spAutoFit/>
          </a:bodyPr>
          <a:lstStyle/>
          <a:p>
            <a:pPr algn="ctr"/>
            <a:r>
              <a:rPr lang="en-US" b="1" dirty="0">
                <a:latin typeface="Futura Condensed ExtraBold" charset="0"/>
                <a:ea typeface="Futura Condensed ExtraBold" charset="0"/>
                <a:cs typeface="Futura Condensed ExtraBold" charset="0"/>
              </a:rPr>
              <a:t>i</a:t>
            </a:r>
            <a:r>
              <a:rPr lang="en-US" b="1" dirty="0">
                <a:latin typeface="Futura Condensed ExtraBold" charset="0"/>
                <a:ea typeface="Futura Condensed ExtraBold" charset="0"/>
                <a:cs typeface="Futura Condensed ExtraBold" charset="0"/>
              </a:rPr>
              <a:t>nput: </a:t>
            </a:r>
          </a:p>
          <a:p>
            <a:pPr algn="ctr"/>
            <a:r>
              <a:rPr lang="en-US" b="1" dirty="0">
                <a:latin typeface="Futura Condensed ExtraBold" charset="0"/>
                <a:ea typeface="Futura Condensed ExtraBold" charset="0"/>
                <a:cs typeface="Futura Condensed ExtraBold" charset="0"/>
              </a:rPr>
              <a:t>a</a:t>
            </a:r>
            <a:r>
              <a:rPr lang="en-US" b="1" dirty="0">
                <a:latin typeface="Futura Condensed ExtraBold" charset="0"/>
                <a:ea typeface="Futura Condensed ExtraBold" charset="0"/>
                <a:cs typeface="Futura Condensed ExtraBold" charset="0"/>
              </a:rPr>
              <a:t> </a:t>
            </a:r>
            <a:r>
              <a:rPr lang="en-US" b="1" dirty="0">
                <a:latin typeface="Futura Condensed ExtraBold" charset="0"/>
                <a:ea typeface="Futura Condensed ExtraBold" charset="0"/>
                <a:cs typeface="Futura Condensed ExtraBold" charset="0"/>
              </a:rPr>
              <a:t>p</a:t>
            </a:r>
            <a:r>
              <a:rPr lang="en-US" b="1" dirty="0">
                <a:latin typeface="Futura Condensed ExtraBold" charset="0"/>
                <a:ea typeface="Futura Condensed ExtraBold" charset="0"/>
                <a:cs typeface="Futura Condensed ExtraBold" charset="0"/>
              </a:rPr>
              <a:t>ile of pages</a:t>
            </a:r>
          </a:p>
        </p:txBody>
      </p:sp>
      <p:sp>
        <p:nvSpPr>
          <p:cNvPr id="50" name="Rectangle 49"/>
          <p:cNvSpPr/>
          <p:nvPr/>
        </p:nvSpPr>
        <p:spPr>
          <a:xfrm>
            <a:off x="3588859" y="3205518"/>
            <a:ext cx="1393492" cy="102334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latin typeface="Futura Condensed ExtraBold" charset="0"/>
                <a:ea typeface="Futura Condensed ExtraBold" charset="0"/>
                <a:cs typeface="Futura Condensed ExtraBold" charset="0"/>
              </a:rPr>
              <a:t>Classify by</a:t>
            </a:r>
          </a:p>
          <a:p>
            <a:pPr algn="ctr"/>
            <a:r>
              <a:rPr lang="en-US" sz="1600" b="1" dirty="0">
                <a:latin typeface="Futura Condensed ExtraBold" charset="0"/>
                <a:ea typeface="Futura Condensed ExtraBold" charset="0"/>
                <a:cs typeface="Futura Condensed ExtraBold" charset="0"/>
              </a:rPr>
              <a:t>Templates</a:t>
            </a:r>
            <a:endParaRPr lang="en-US" sz="1600" b="1" dirty="0">
              <a:latin typeface="Futura Condensed ExtraBold" charset="0"/>
              <a:ea typeface="Futura Condensed ExtraBold" charset="0"/>
              <a:cs typeface="Futura Condensed ExtraBold" charset="0"/>
            </a:endParaRPr>
          </a:p>
        </p:txBody>
      </p:sp>
      <p:sp>
        <p:nvSpPr>
          <p:cNvPr id="51" name="Right Arrow 50"/>
          <p:cNvSpPr/>
          <p:nvPr/>
        </p:nvSpPr>
        <p:spPr>
          <a:xfrm>
            <a:off x="2879890" y="3419166"/>
            <a:ext cx="362415" cy="4237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52" name="Right Arrow 51"/>
          <p:cNvSpPr/>
          <p:nvPr/>
        </p:nvSpPr>
        <p:spPr>
          <a:xfrm>
            <a:off x="5261056" y="3419166"/>
            <a:ext cx="362415" cy="4237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53" name="Can 52"/>
          <p:cNvSpPr/>
          <p:nvPr/>
        </p:nvSpPr>
        <p:spPr>
          <a:xfrm>
            <a:off x="5741827" y="2679469"/>
            <a:ext cx="1438546" cy="1899846"/>
          </a:xfrm>
          <a:prstGeom prst="can">
            <a:avLst>
              <a:gd name="adj" fmla="val 1584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b="1" dirty="0">
              <a:latin typeface="Futura Condensed ExtraBold" charset="0"/>
              <a:ea typeface="Futura Condensed ExtraBold" charset="0"/>
              <a:cs typeface="Futura Condensed ExtraBold" charset="0"/>
            </a:endParaRPr>
          </a:p>
        </p:txBody>
      </p:sp>
      <p:sp>
        <p:nvSpPr>
          <p:cNvPr id="60" name="Plaque 59"/>
          <p:cNvSpPr/>
          <p:nvPr/>
        </p:nvSpPr>
        <p:spPr>
          <a:xfrm>
            <a:off x="5922587" y="3443489"/>
            <a:ext cx="214711" cy="235063"/>
          </a:xfrm>
          <a:prstGeom prst="plaque">
            <a:avLst>
              <a:gd name="adj" fmla="val 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65" name="Plaque 64"/>
          <p:cNvSpPr/>
          <p:nvPr/>
        </p:nvSpPr>
        <p:spPr>
          <a:xfrm>
            <a:off x="5922587" y="3123754"/>
            <a:ext cx="214711" cy="235063"/>
          </a:xfrm>
          <a:prstGeom prst="plaqu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78" name="Plaque 77"/>
          <p:cNvSpPr/>
          <p:nvPr/>
        </p:nvSpPr>
        <p:spPr>
          <a:xfrm>
            <a:off x="5922587" y="4082959"/>
            <a:ext cx="214711" cy="235063"/>
          </a:xfrm>
          <a:prstGeom prst="plaque">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83" name="Plaque 82"/>
          <p:cNvSpPr/>
          <p:nvPr/>
        </p:nvSpPr>
        <p:spPr>
          <a:xfrm>
            <a:off x="5922587" y="3763224"/>
            <a:ext cx="214711" cy="235063"/>
          </a:xfrm>
          <a:prstGeom prst="plaque">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94" name="Plaque 93"/>
          <p:cNvSpPr/>
          <p:nvPr/>
        </p:nvSpPr>
        <p:spPr>
          <a:xfrm>
            <a:off x="6222831" y="3443489"/>
            <a:ext cx="214711" cy="235063"/>
          </a:xfrm>
          <a:prstGeom prst="plaque">
            <a:avLst>
              <a:gd name="adj" fmla="val 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95" name="Plaque 94"/>
          <p:cNvSpPr/>
          <p:nvPr/>
        </p:nvSpPr>
        <p:spPr>
          <a:xfrm>
            <a:off x="6222831" y="3123754"/>
            <a:ext cx="214711" cy="235063"/>
          </a:xfrm>
          <a:prstGeom prst="plaqu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96" name="Plaque 95"/>
          <p:cNvSpPr/>
          <p:nvPr/>
        </p:nvSpPr>
        <p:spPr>
          <a:xfrm>
            <a:off x="6222831" y="4082959"/>
            <a:ext cx="214711" cy="235063"/>
          </a:xfrm>
          <a:prstGeom prst="plaque">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97" name="Plaque 96"/>
          <p:cNvSpPr/>
          <p:nvPr/>
        </p:nvSpPr>
        <p:spPr>
          <a:xfrm>
            <a:off x="6222831" y="3763224"/>
            <a:ext cx="214711" cy="235063"/>
          </a:xfrm>
          <a:prstGeom prst="plaque">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99" name="Plaque 98"/>
          <p:cNvSpPr/>
          <p:nvPr/>
        </p:nvSpPr>
        <p:spPr>
          <a:xfrm>
            <a:off x="6514003" y="3443489"/>
            <a:ext cx="214711" cy="235063"/>
          </a:xfrm>
          <a:prstGeom prst="plaque">
            <a:avLst>
              <a:gd name="adj" fmla="val 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100" name="Plaque 99"/>
          <p:cNvSpPr/>
          <p:nvPr/>
        </p:nvSpPr>
        <p:spPr>
          <a:xfrm>
            <a:off x="6514003" y="3123754"/>
            <a:ext cx="214711" cy="235063"/>
          </a:xfrm>
          <a:prstGeom prst="plaqu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101" name="Plaque 100"/>
          <p:cNvSpPr/>
          <p:nvPr/>
        </p:nvSpPr>
        <p:spPr>
          <a:xfrm>
            <a:off x="6514003" y="4082959"/>
            <a:ext cx="214711" cy="235063"/>
          </a:xfrm>
          <a:prstGeom prst="plaque">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102" name="Plaque 101"/>
          <p:cNvSpPr/>
          <p:nvPr/>
        </p:nvSpPr>
        <p:spPr>
          <a:xfrm>
            <a:off x="6514003" y="3763224"/>
            <a:ext cx="214711" cy="235063"/>
          </a:xfrm>
          <a:prstGeom prst="plaque">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104" name="Plaque 103"/>
          <p:cNvSpPr/>
          <p:nvPr/>
        </p:nvSpPr>
        <p:spPr>
          <a:xfrm>
            <a:off x="6796723" y="3443489"/>
            <a:ext cx="214711" cy="235063"/>
          </a:xfrm>
          <a:prstGeom prst="plaque">
            <a:avLst>
              <a:gd name="adj" fmla="val 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105" name="Plaque 104"/>
          <p:cNvSpPr/>
          <p:nvPr/>
        </p:nvSpPr>
        <p:spPr>
          <a:xfrm>
            <a:off x="6796723" y="3123754"/>
            <a:ext cx="214711" cy="235063"/>
          </a:xfrm>
          <a:prstGeom prst="plaqu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106" name="Plaque 105"/>
          <p:cNvSpPr/>
          <p:nvPr/>
        </p:nvSpPr>
        <p:spPr>
          <a:xfrm>
            <a:off x="6796723" y="4082959"/>
            <a:ext cx="214711" cy="235063"/>
          </a:xfrm>
          <a:prstGeom prst="plaque">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107" name="Plaque 106"/>
          <p:cNvSpPr/>
          <p:nvPr/>
        </p:nvSpPr>
        <p:spPr>
          <a:xfrm>
            <a:off x="6796723" y="3763224"/>
            <a:ext cx="214711" cy="235063"/>
          </a:xfrm>
          <a:prstGeom prst="plaque">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Futura Condensed ExtraBold" charset="0"/>
              <a:ea typeface="Futura Condensed ExtraBold" charset="0"/>
              <a:cs typeface="Futura Condensed ExtraBold" charset="0"/>
            </a:endParaRPr>
          </a:p>
        </p:txBody>
      </p:sp>
      <p:sp>
        <p:nvSpPr>
          <p:cNvPr id="109" name="TextBox 108"/>
          <p:cNvSpPr txBox="1"/>
          <p:nvPr/>
        </p:nvSpPr>
        <p:spPr>
          <a:xfrm>
            <a:off x="5547578" y="4725798"/>
            <a:ext cx="1800045" cy="646331"/>
          </a:xfrm>
          <a:prstGeom prst="rect">
            <a:avLst/>
          </a:prstGeom>
          <a:noFill/>
        </p:spPr>
        <p:txBody>
          <a:bodyPr wrap="none" rtlCol="0">
            <a:spAutoFit/>
          </a:bodyPr>
          <a:lstStyle/>
          <a:p>
            <a:pPr algn="ctr"/>
            <a:r>
              <a:rPr lang="en-US" b="1" dirty="0">
                <a:latin typeface="Futura Condensed ExtraBold" charset="0"/>
                <a:ea typeface="Futura Condensed ExtraBold" charset="0"/>
                <a:cs typeface="Futura Condensed ExtraBold" charset="0"/>
              </a:rPr>
              <a:t>pages clustered</a:t>
            </a:r>
          </a:p>
          <a:p>
            <a:pPr algn="ctr"/>
            <a:r>
              <a:rPr lang="en-US" b="1" dirty="0">
                <a:latin typeface="Futura Condensed ExtraBold" charset="0"/>
                <a:ea typeface="Futura Condensed ExtraBold" charset="0"/>
                <a:cs typeface="Futura Condensed ExtraBold" charset="0"/>
              </a:rPr>
              <a:t>b</a:t>
            </a:r>
            <a:r>
              <a:rPr lang="en-US" b="1" dirty="0">
                <a:latin typeface="Futura Condensed ExtraBold" charset="0"/>
                <a:ea typeface="Futura Condensed ExtraBold" charset="0"/>
                <a:cs typeface="Futura Condensed ExtraBold" charset="0"/>
              </a:rPr>
              <a:t>y template </a:t>
            </a:r>
          </a:p>
        </p:txBody>
      </p:sp>
      <p:cxnSp>
        <p:nvCxnSpPr>
          <p:cNvPr id="6" name="Straight Arrow Connector 5"/>
          <p:cNvCxnSpPr/>
          <p:nvPr/>
        </p:nvCxnSpPr>
        <p:spPr>
          <a:xfrm flipV="1">
            <a:off x="7098182" y="2516430"/>
            <a:ext cx="775412" cy="681345"/>
          </a:xfrm>
          <a:prstGeom prst="straightConnector1">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7098182" y="3206916"/>
            <a:ext cx="775326" cy="351310"/>
          </a:xfrm>
          <a:prstGeom prst="straightConnector1">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7098182" y="3872782"/>
            <a:ext cx="775326" cy="210177"/>
          </a:xfrm>
          <a:prstGeom prst="straightConnector1">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7098182" y="4189344"/>
            <a:ext cx="775326" cy="587382"/>
          </a:xfrm>
          <a:prstGeom prst="straightConnector1">
            <a:avLst/>
          </a:prstGeom>
          <a:ln w="76200">
            <a:tailEnd type="triangle"/>
          </a:ln>
          <a:effectLst/>
        </p:spPr>
        <p:style>
          <a:lnRef idx="2">
            <a:schemeClr val="accent1"/>
          </a:lnRef>
          <a:fillRef idx="0">
            <a:schemeClr val="accent1"/>
          </a:fillRef>
          <a:effectRef idx="1">
            <a:schemeClr val="accent1"/>
          </a:effectRef>
          <a:fontRef idx="minor">
            <a:schemeClr val="tx1"/>
          </a:fontRef>
        </p:style>
      </p:cxnSp>
      <p:sp>
        <p:nvSpPr>
          <p:cNvPr id="54" name="Diamond 53"/>
          <p:cNvSpPr/>
          <p:nvPr/>
        </p:nvSpPr>
        <p:spPr>
          <a:xfrm>
            <a:off x="9950736" y="2131474"/>
            <a:ext cx="381228" cy="5049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utura Condensed ExtraBold" charset="0"/>
              <a:ea typeface="Futura Condensed ExtraBold" charset="0"/>
              <a:cs typeface="Futura Condensed ExtraBold" charset="0"/>
            </a:endParaRPr>
          </a:p>
        </p:txBody>
      </p:sp>
      <p:sp>
        <p:nvSpPr>
          <p:cNvPr id="55" name="Rectangle 54"/>
          <p:cNvSpPr/>
          <p:nvPr/>
        </p:nvSpPr>
        <p:spPr>
          <a:xfrm>
            <a:off x="8104949" y="2088452"/>
            <a:ext cx="1215737" cy="5910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latin typeface="Futura Condensed ExtraBold" charset="0"/>
                <a:ea typeface="Futura Condensed ExtraBold" charset="0"/>
                <a:cs typeface="Futura Condensed ExtraBold" charset="0"/>
              </a:rPr>
              <a:t>Infer</a:t>
            </a:r>
          </a:p>
          <a:p>
            <a:pPr algn="ctr"/>
            <a:r>
              <a:rPr lang="en-US" b="1" dirty="0">
                <a:latin typeface="Futura Condensed ExtraBold" charset="0"/>
                <a:ea typeface="Futura Condensed ExtraBold" charset="0"/>
                <a:cs typeface="Futura Condensed ExtraBold" charset="0"/>
              </a:rPr>
              <a:t>Extractor</a:t>
            </a:r>
            <a:endParaRPr lang="en-US" b="1" dirty="0">
              <a:latin typeface="Futura Condensed ExtraBold" charset="0"/>
              <a:ea typeface="Futura Condensed ExtraBold" charset="0"/>
              <a:cs typeface="Futura Condensed ExtraBold" charset="0"/>
            </a:endParaRPr>
          </a:p>
        </p:txBody>
      </p:sp>
      <p:sp>
        <p:nvSpPr>
          <p:cNvPr id="56" name="Right Arrow 55"/>
          <p:cNvSpPr/>
          <p:nvPr/>
        </p:nvSpPr>
        <p:spPr>
          <a:xfrm>
            <a:off x="9462861" y="2172086"/>
            <a:ext cx="362415" cy="4237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utura Condensed ExtraBold" charset="0"/>
              <a:ea typeface="Futura Condensed ExtraBold" charset="0"/>
              <a:cs typeface="Futura Condensed ExtraBold" charset="0"/>
            </a:endParaRPr>
          </a:p>
        </p:txBody>
      </p:sp>
      <p:sp>
        <p:nvSpPr>
          <p:cNvPr id="66" name="Diamond 65"/>
          <p:cNvSpPr/>
          <p:nvPr/>
        </p:nvSpPr>
        <p:spPr>
          <a:xfrm>
            <a:off x="9950736" y="2912260"/>
            <a:ext cx="381228" cy="504972"/>
          </a:xfrm>
          <a:prstGeom prst="diamond">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utura Condensed ExtraBold" charset="0"/>
              <a:ea typeface="Futura Condensed ExtraBold" charset="0"/>
              <a:cs typeface="Futura Condensed ExtraBold" charset="0"/>
            </a:endParaRPr>
          </a:p>
        </p:txBody>
      </p:sp>
      <p:sp>
        <p:nvSpPr>
          <p:cNvPr id="67" name="Rectangle 66"/>
          <p:cNvSpPr/>
          <p:nvPr/>
        </p:nvSpPr>
        <p:spPr>
          <a:xfrm>
            <a:off x="8104949" y="2869238"/>
            <a:ext cx="1215737" cy="5910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latin typeface="Futura Condensed ExtraBold" charset="0"/>
                <a:ea typeface="Futura Condensed ExtraBold" charset="0"/>
                <a:cs typeface="Futura Condensed ExtraBold" charset="0"/>
              </a:rPr>
              <a:t>Infer</a:t>
            </a:r>
          </a:p>
          <a:p>
            <a:pPr algn="ctr"/>
            <a:r>
              <a:rPr lang="en-US" b="1" dirty="0">
                <a:latin typeface="Futura Condensed ExtraBold" charset="0"/>
                <a:ea typeface="Futura Condensed ExtraBold" charset="0"/>
                <a:cs typeface="Futura Condensed ExtraBold" charset="0"/>
              </a:rPr>
              <a:t>Extractor</a:t>
            </a:r>
            <a:endParaRPr lang="en-US" b="1" dirty="0">
              <a:latin typeface="Futura Condensed ExtraBold" charset="0"/>
              <a:ea typeface="Futura Condensed ExtraBold" charset="0"/>
              <a:cs typeface="Futura Condensed ExtraBold" charset="0"/>
            </a:endParaRPr>
          </a:p>
        </p:txBody>
      </p:sp>
      <p:sp>
        <p:nvSpPr>
          <p:cNvPr id="68" name="Right Arrow 67"/>
          <p:cNvSpPr/>
          <p:nvPr/>
        </p:nvSpPr>
        <p:spPr>
          <a:xfrm>
            <a:off x="9462861" y="2952872"/>
            <a:ext cx="362415" cy="4237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utura Condensed ExtraBold" charset="0"/>
              <a:ea typeface="Futura Condensed ExtraBold" charset="0"/>
              <a:cs typeface="Futura Condensed ExtraBold" charset="0"/>
            </a:endParaRPr>
          </a:p>
        </p:txBody>
      </p:sp>
      <p:sp>
        <p:nvSpPr>
          <p:cNvPr id="70" name="Diamond 69"/>
          <p:cNvSpPr/>
          <p:nvPr/>
        </p:nvSpPr>
        <p:spPr>
          <a:xfrm>
            <a:off x="9950736" y="3693046"/>
            <a:ext cx="381228" cy="504972"/>
          </a:xfrm>
          <a:prstGeom prst="diamon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utura Condensed ExtraBold" charset="0"/>
              <a:ea typeface="Futura Condensed ExtraBold" charset="0"/>
              <a:cs typeface="Futura Condensed ExtraBold" charset="0"/>
            </a:endParaRPr>
          </a:p>
        </p:txBody>
      </p:sp>
      <p:sp>
        <p:nvSpPr>
          <p:cNvPr id="71" name="Rectangle 70"/>
          <p:cNvSpPr/>
          <p:nvPr/>
        </p:nvSpPr>
        <p:spPr>
          <a:xfrm>
            <a:off x="8104949" y="3650024"/>
            <a:ext cx="1215737" cy="5910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latin typeface="Futura Condensed ExtraBold" charset="0"/>
                <a:ea typeface="Futura Condensed ExtraBold" charset="0"/>
                <a:cs typeface="Futura Condensed ExtraBold" charset="0"/>
              </a:rPr>
              <a:t>Infer</a:t>
            </a:r>
          </a:p>
          <a:p>
            <a:pPr algn="ctr"/>
            <a:r>
              <a:rPr lang="en-US" b="1" dirty="0">
                <a:latin typeface="Futura Condensed ExtraBold" charset="0"/>
                <a:ea typeface="Futura Condensed ExtraBold" charset="0"/>
                <a:cs typeface="Futura Condensed ExtraBold" charset="0"/>
              </a:rPr>
              <a:t>Extractor</a:t>
            </a:r>
            <a:endParaRPr lang="en-US" b="1" dirty="0">
              <a:latin typeface="Futura Condensed ExtraBold" charset="0"/>
              <a:ea typeface="Futura Condensed ExtraBold" charset="0"/>
              <a:cs typeface="Futura Condensed ExtraBold" charset="0"/>
            </a:endParaRPr>
          </a:p>
        </p:txBody>
      </p:sp>
      <p:sp>
        <p:nvSpPr>
          <p:cNvPr id="72" name="Right Arrow 71"/>
          <p:cNvSpPr/>
          <p:nvPr/>
        </p:nvSpPr>
        <p:spPr>
          <a:xfrm>
            <a:off x="9462861" y="3733658"/>
            <a:ext cx="362415" cy="4237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utura Condensed ExtraBold" charset="0"/>
              <a:ea typeface="Futura Condensed ExtraBold" charset="0"/>
              <a:cs typeface="Futura Condensed ExtraBold" charset="0"/>
            </a:endParaRPr>
          </a:p>
        </p:txBody>
      </p:sp>
      <p:sp>
        <p:nvSpPr>
          <p:cNvPr id="74" name="Diamond 73"/>
          <p:cNvSpPr/>
          <p:nvPr/>
        </p:nvSpPr>
        <p:spPr>
          <a:xfrm>
            <a:off x="9950736" y="4473832"/>
            <a:ext cx="381228" cy="504972"/>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utura Condensed ExtraBold" charset="0"/>
              <a:ea typeface="Futura Condensed ExtraBold" charset="0"/>
              <a:cs typeface="Futura Condensed ExtraBold" charset="0"/>
            </a:endParaRPr>
          </a:p>
        </p:txBody>
      </p:sp>
      <p:sp>
        <p:nvSpPr>
          <p:cNvPr id="75" name="Rectangle 74"/>
          <p:cNvSpPr/>
          <p:nvPr/>
        </p:nvSpPr>
        <p:spPr>
          <a:xfrm>
            <a:off x="8104949" y="4430810"/>
            <a:ext cx="1215737" cy="5910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latin typeface="Futura Condensed ExtraBold" charset="0"/>
                <a:ea typeface="Futura Condensed ExtraBold" charset="0"/>
                <a:cs typeface="Futura Condensed ExtraBold" charset="0"/>
              </a:rPr>
              <a:t>Infer</a:t>
            </a:r>
          </a:p>
          <a:p>
            <a:pPr algn="ctr"/>
            <a:r>
              <a:rPr lang="en-US" b="1" dirty="0">
                <a:latin typeface="Futura Condensed ExtraBold" charset="0"/>
                <a:ea typeface="Futura Condensed ExtraBold" charset="0"/>
                <a:cs typeface="Futura Condensed ExtraBold" charset="0"/>
              </a:rPr>
              <a:t>Extractor</a:t>
            </a:r>
            <a:endParaRPr lang="en-US" b="1" dirty="0">
              <a:latin typeface="Futura Condensed ExtraBold" charset="0"/>
              <a:ea typeface="Futura Condensed ExtraBold" charset="0"/>
              <a:cs typeface="Futura Condensed ExtraBold" charset="0"/>
            </a:endParaRPr>
          </a:p>
        </p:txBody>
      </p:sp>
      <p:sp>
        <p:nvSpPr>
          <p:cNvPr id="76" name="Right Arrow 75"/>
          <p:cNvSpPr/>
          <p:nvPr/>
        </p:nvSpPr>
        <p:spPr>
          <a:xfrm>
            <a:off x="9462861" y="4514444"/>
            <a:ext cx="362415" cy="4237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utura Condensed ExtraBold" charset="0"/>
              <a:ea typeface="Futura Condensed ExtraBold" charset="0"/>
              <a:cs typeface="Futura Condensed ExtraBold" charset="0"/>
            </a:endParaRPr>
          </a:p>
        </p:txBody>
      </p:sp>
      <p:sp>
        <p:nvSpPr>
          <p:cNvPr id="85" name="TextBox 84"/>
          <p:cNvSpPr txBox="1"/>
          <p:nvPr/>
        </p:nvSpPr>
        <p:spPr>
          <a:xfrm>
            <a:off x="9491966" y="5138307"/>
            <a:ext cx="1208472" cy="400110"/>
          </a:xfrm>
          <a:prstGeom prst="rect">
            <a:avLst/>
          </a:prstGeom>
          <a:noFill/>
        </p:spPr>
        <p:txBody>
          <a:bodyPr wrap="none" rtlCol="0">
            <a:spAutoFit/>
          </a:bodyPr>
          <a:lstStyle/>
          <a:p>
            <a:pPr algn="ctr"/>
            <a:r>
              <a:rPr lang="en-US" sz="2000" b="1" dirty="0">
                <a:latin typeface="Futura Condensed ExtraBold" charset="0"/>
                <a:ea typeface="Futura Condensed ExtraBold" charset="0"/>
                <a:cs typeface="Futura Condensed ExtraBold" charset="0"/>
              </a:rPr>
              <a:t>extractor</a:t>
            </a:r>
          </a:p>
        </p:txBody>
      </p:sp>
      <p:sp>
        <p:nvSpPr>
          <p:cNvPr id="10" name="Footer Placeholder 9"/>
          <p:cNvSpPr>
            <a:spLocks noGrp="1"/>
          </p:cNvSpPr>
          <p:nvPr>
            <p:ph type="ftr" sz="quarter" idx="11"/>
          </p:nvPr>
        </p:nvSpPr>
        <p:spPr/>
        <p:txBody>
          <a:bodyPr/>
          <a:lstStyle/>
          <a:p>
            <a:r>
              <a:rPr lang="en-US" smtClean="0"/>
              <a:t>Kejriwal, Szekely</a:t>
            </a:r>
            <a:endParaRPr lang="en-US"/>
          </a:p>
        </p:txBody>
      </p:sp>
      <p:sp>
        <p:nvSpPr>
          <p:cNvPr id="11" name="Slide Number Placeholder 10"/>
          <p:cNvSpPr>
            <a:spLocks noGrp="1"/>
          </p:cNvSpPr>
          <p:nvPr>
            <p:ph type="sldNum" sz="quarter" idx="12"/>
          </p:nvPr>
        </p:nvSpPr>
        <p:spPr/>
        <p:txBody>
          <a:bodyPr/>
          <a:lstStyle/>
          <a:p>
            <a:fld id="{07185052-16E8-7E4B-9E32-0EAF7D224DD4}" type="slidenum">
              <a:rPr lang="en-US" smtClean="0"/>
              <a:t>76</a:t>
            </a:fld>
            <a:endParaRPr lang="en-US"/>
          </a:p>
        </p:txBody>
      </p:sp>
    </p:spTree>
    <p:extLst>
      <p:ext uri="{BB962C8B-B14F-4D97-AF65-F5344CB8AC3E}">
        <p14:creationId xmlns:p14="http://schemas.microsoft.com/office/powerpoint/2010/main" val="1104553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Inferlink</a:t>
            </a:r>
            <a:r>
              <a:rPr lang="en-US" dirty="0" smtClean="0"/>
              <a:t> Extraction Accuracy</a:t>
            </a:r>
            <a:br>
              <a:rPr lang="en-US" dirty="0" smtClean="0"/>
            </a:br>
            <a:r>
              <a:rPr lang="en-US" sz="2800" dirty="0" smtClean="0">
                <a:solidFill>
                  <a:schemeClr val="tx1">
                    <a:lumMod val="50000"/>
                    <a:lumOff val="50000"/>
                  </a:schemeClr>
                </a:solidFill>
              </a:rPr>
              <a:t>firearms domain, 10 websites, 5 pages each</a:t>
            </a:r>
            <a:endParaRPr lang="en-US" sz="2800" dirty="0">
              <a:solidFill>
                <a:schemeClr val="tx1">
                  <a:lumMod val="50000"/>
                  <a:lumOff val="50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095012603"/>
              </p:ext>
            </p:extLst>
          </p:nvPr>
        </p:nvGraphicFramePr>
        <p:xfrm>
          <a:off x="317501" y="2354852"/>
          <a:ext cx="11557000" cy="2476962"/>
        </p:xfrm>
        <a:graphic>
          <a:graphicData uri="http://schemas.openxmlformats.org/drawingml/2006/table">
            <a:tbl>
              <a:tblPr firstRow="1" firstCol="1">
                <a:tableStyleId>{21E4AEA4-8DFA-4A89-87EB-49C32662AFE0}</a:tableStyleId>
              </a:tblPr>
              <a:tblGrid>
                <a:gridCol w="1123534"/>
                <a:gridCol w="959224"/>
                <a:gridCol w="939593"/>
                <a:gridCol w="970914"/>
                <a:gridCol w="892613"/>
                <a:gridCol w="892621"/>
                <a:gridCol w="963084"/>
                <a:gridCol w="963084"/>
                <a:gridCol w="1041170"/>
                <a:gridCol w="971761"/>
                <a:gridCol w="960800"/>
                <a:gridCol w="878602"/>
              </a:tblGrid>
              <a:tr h="527154">
                <a:tc>
                  <a:txBody>
                    <a:bodyPr/>
                    <a:lstStyle/>
                    <a:p>
                      <a:pPr algn="r"/>
                      <a:endParaRPr lang="en-US" sz="1600" b="1" i="0" dirty="0">
                        <a:latin typeface="Futura Condensed ExtraBold" charset="0"/>
                        <a:ea typeface="Futura Condensed ExtraBold" charset="0"/>
                        <a:cs typeface="Futura Condensed ExtraBold" charset="0"/>
                      </a:endParaRPr>
                    </a:p>
                  </a:txBody>
                  <a:tcPr/>
                </a:tc>
                <a:tc>
                  <a:txBody>
                    <a:bodyPr/>
                    <a:lstStyle/>
                    <a:p>
                      <a:r>
                        <a:rPr lang="en-US" sz="2000" b="1" i="0" dirty="0" smtClean="0">
                          <a:latin typeface="Futura Condensed ExtraBold" charset="0"/>
                          <a:ea typeface="Futura Condensed ExtraBold" charset="0"/>
                          <a:cs typeface="Futura Condensed ExtraBold" charset="0"/>
                        </a:rPr>
                        <a:t>Title</a:t>
                      </a:r>
                      <a:endParaRPr lang="en-US" sz="2000" b="1" i="0" dirty="0">
                        <a:latin typeface="Futura Condensed ExtraBold" charset="0"/>
                        <a:ea typeface="Futura Condensed ExtraBold" charset="0"/>
                        <a:cs typeface="Futura Condensed ExtraBold" charset="0"/>
                      </a:endParaRPr>
                    </a:p>
                  </a:txBody>
                  <a:tcPr anchor="ctr"/>
                </a:tc>
                <a:tc>
                  <a:txBody>
                    <a:bodyPr/>
                    <a:lstStyle/>
                    <a:p>
                      <a:r>
                        <a:rPr lang="en-US" sz="2000" b="1" i="0" dirty="0" err="1" smtClean="0">
                          <a:latin typeface="Futura Condensed ExtraBold" charset="0"/>
                          <a:ea typeface="Futura Condensed ExtraBold" charset="0"/>
                          <a:cs typeface="Futura Condensed ExtraBold" charset="0"/>
                        </a:rPr>
                        <a:t>Desc</a:t>
                      </a:r>
                      <a:endParaRPr lang="en-US" sz="2000" b="1" i="0" dirty="0">
                        <a:latin typeface="Futura Condensed ExtraBold" charset="0"/>
                        <a:ea typeface="Futura Condensed ExtraBold" charset="0"/>
                        <a:cs typeface="Futura Condensed ExtraBold" charset="0"/>
                      </a:endParaRPr>
                    </a:p>
                  </a:txBody>
                  <a:tcPr anchor="ctr"/>
                </a:tc>
                <a:tc>
                  <a:txBody>
                    <a:bodyPr/>
                    <a:lstStyle/>
                    <a:p>
                      <a:r>
                        <a:rPr lang="en-US" sz="2000" b="1" i="0" dirty="0" smtClean="0">
                          <a:latin typeface="Futura Condensed ExtraBold" charset="0"/>
                          <a:ea typeface="Futura Condensed ExtraBold" charset="0"/>
                          <a:cs typeface="Futura Condensed ExtraBold" charset="0"/>
                        </a:rPr>
                        <a:t>Seller</a:t>
                      </a:r>
                      <a:endParaRPr lang="en-US" sz="2000" b="1" i="0" dirty="0">
                        <a:latin typeface="Futura Condensed ExtraBold" charset="0"/>
                        <a:ea typeface="Futura Condensed ExtraBold" charset="0"/>
                        <a:cs typeface="Futura Condensed ExtraBold" charset="0"/>
                      </a:endParaRPr>
                    </a:p>
                  </a:txBody>
                  <a:tcPr anchor="ctr"/>
                </a:tc>
                <a:tc>
                  <a:txBody>
                    <a:bodyPr/>
                    <a:lstStyle/>
                    <a:p>
                      <a:r>
                        <a:rPr lang="en-US" sz="2000" b="1" i="0" dirty="0" smtClean="0">
                          <a:latin typeface="Futura Condensed ExtraBold" charset="0"/>
                          <a:ea typeface="Futura Condensed ExtraBold" charset="0"/>
                          <a:cs typeface="Futura Condensed ExtraBold" charset="0"/>
                        </a:rPr>
                        <a:t>Date</a:t>
                      </a:r>
                      <a:endParaRPr lang="en-US" sz="2000" b="1" i="0" dirty="0">
                        <a:latin typeface="Futura Condensed ExtraBold" charset="0"/>
                        <a:ea typeface="Futura Condensed ExtraBold" charset="0"/>
                        <a:cs typeface="Futura Condensed ExtraBold" charset="0"/>
                      </a:endParaRPr>
                    </a:p>
                  </a:txBody>
                  <a:tcPr anchor="ctr"/>
                </a:tc>
                <a:tc>
                  <a:txBody>
                    <a:bodyPr/>
                    <a:lstStyle/>
                    <a:p>
                      <a:r>
                        <a:rPr lang="en-US" sz="2000" b="1" i="0" dirty="0" smtClean="0">
                          <a:latin typeface="Futura Condensed ExtraBold" charset="0"/>
                          <a:ea typeface="Futura Condensed ExtraBold" charset="0"/>
                          <a:cs typeface="Futura Condensed ExtraBold" charset="0"/>
                        </a:rPr>
                        <a:t>Price</a:t>
                      </a:r>
                      <a:endParaRPr lang="en-US" sz="2000" b="1" i="0" dirty="0">
                        <a:latin typeface="Futura Condensed ExtraBold" charset="0"/>
                        <a:ea typeface="Futura Condensed ExtraBold" charset="0"/>
                        <a:cs typeface="Futura Condensed ExtraBold" charset="0"/>
                      </a:endParaRPr>
                    </a:p>
                  </a:txBody>
                  <a:tcPr anchor="ctr"/>
                </a:tc>
                <a:tc>
                  <a:txBody>
                    <a:bodyPr/>
                    <a:lstStyle/>
                    <a:p>
                      <a:r>
                        <a:rPr lang="en-US" sz="2000" b="1" i="0" dirty="0" err="1" smtClean="0">
                          <a:latin typeface="Futura Condensed ExtraBold" charset="0"/>
                          <a:ea typeface="Futura Condensed ExtraBold" charset="0"/>
                          <a:cs typeface="Futura Condensed ExtraBold" charset="0"/>
                        </a:rPr>
                        <a:t>Loc</a:t>
                      </a:r>
                      <a:endParaRPr lang="en-US" sz="2000" b="1" i="0" dirty="0">
                        <a:latin typeface="Futura Condensed ExtraBold" charset="0"/>
                        <a:ea typeface="Futura Condensed ExtraBold" charset="0"/>
                        <a:cs typeface="Futura Condensed ExtraBold" charset="0"/>
                      </a:endParaRPr>
                    </a:p>
                  </a:txBody>
                  <a:tcPr anchor="ctr"/>
                </a:tc>
                <a:tc>
                  <a:txBody>
                    <a:bodyPr/>
                    <a:lstStyle/>
                    <a:p>
                      <a:r>
                        <a:rPr lang="en-US" sz="2000" b="1" i="0" dirty="0" smtClean="0">
                          <a:latin typeface="Futura Condensed ExtraBold" charset="0"/>
                          <a:ea typeface="Futura Condensed ExtraBold" charset="0"/>
                          <a:cs typeface="Futura Condensed ExtraBold" charset="0"/>
                        </a:rPr>
                        <a:t>Cat</a:t>
                      </a:r>
                      <a:endParaRPr lang="en-US" sz="2000" b="1" i="0" dirty="0">
                        <a:latin typeface="Futura Condensed ExtraBold" charset="0"/>
                        <a:ea typeface="Futura Condensed ExtraBold" charset="0"/>
                        <a:cs typeface="Futura Condensed ExtraBold" charset="0"/>
                      </a:endParaRPr>
                    </a:p>
                  </a:txBody>
                  <a:tcPr anchor="ctr"/>
                </a:tc>
                <a:tc>
                  <a:txBody>
                    <a:bodyPr/>
                    <a:lstStyle/>
                    <a:p>
                      <a:r>
                        <a:rPr lang="en-US" sz="1200" b="1" i="0" dirty="0" smtClean="0">
                          <a:latin typeface="Futura Condensed ExtraBold" charset="0"/>
                          <a:ea typeface="Futura Condensed ExtraBold" charset="0"/>
                          <a:cs typeface="Futura Condensed ExtraBold" charset="0"/>
                        </a:rPr>
                        <a:t>Member</a:t>
                      </a:r>
                      <a:r>
                        <a:rPr lang="en-US" sz="1200" b="1" i="0" baseline="0" dirty="0" smtClean="0">
                          <a:latin typeface="Futura Condensed ExtraBold" charset="0"/>
                          <a:ea typeface="Futura Condensed ExtraBold" charset="0"/>
                          <a:cs typeface="Futura Condensed ExtraBold" charset="0"/>
                        </a:rPr>
                        <a:t> Since</a:t>
                      </a:r>
                      <a:endParaRPr lang="en-US" sz="1200" b="1" i="0" dirty="0">
                        <a:latin typeface="Futura Condensed ExtraBold" charset="0"/>
                        <a:ea typeface="Futura Condensed ExtraBold" charset="0"/>
                        <a:cs typeface="Futura Condensed ExtraBold" charset="0"/>
                      </a:endParaRPr>
                    </a:p>
                  </a:txBody>
                  <a:tcPr anchor="ctr"/>
                </a:tc>
                <a:tc>
                  <a:txBody>
                    <a:bodyPr/>
                    <a:lstStyle/>
                    <a:p>
                      <a:r>
                        <a:rPr lang="en-US" sz="1600" b="1" i="0" dirty="0" smtClean="0">
                          <a:latin typeface="Futura Condensed ExtraBold" charset="0"/>
                          <a:ea typeface="Futura Condensed ExtraBold" charset="0"/>
                          <a:cs typeface="Futura Condensed ExtraBold" charset="0"/>
                        </a:rPr>
                        <a:t>Expires</a:t>
                      </a:r>
                      <a:endParaRPr lang="en-US" sz="1400" b="1" i="0" dirty="0">
                        <a:latin typeface="Futura Condensed ExtraBold" charset="0"/>
                        <a:ea typeface="Futura Condensed ExtraBold" charset="0"/>
                        <a:cs typeface="Futura Condensed ExtraBold" charset="0"/>
                      </a:endParaRPr>
                    </a:p>
                  </a:txBody>
                  <a:tcPr anchor="ctr"/>
                </a:tc>
                <a:tc>
                  <a:txBody>
                    <a:bodyPr/>
                    <a:lstStyle/>
                    <a:p>
                      <a:r>
                        <a:rPr lang="en-US" sz="2000" b="1" i="0" dirty="0" smtClean="0">
                          <a:latin typeface="Futura Condensed ExtraBold" charset="0"/>
                          <a:ea typeface="Futura Condensed ExtraBold" charset="0"/>
                          <a:cs typeface="Futura Condensed ExtraBold" charset="0"/>
                        </a:rPr>
                        <a:t>Views</a:t>
                      </a:r>
                      <a:endParaRPr lang="en-US" sz="2000" b="1" i="0" dirty="0">
                        <a:latin typeface="Futura Condensed ExtraBold" charset="0"/>
                        <a:ea typeface="Futura Condensed ExtraBold" charset="0"/>
                        <a:cs typeface="Futura Condensed ExtraBold" charset="0"/>
                      </a:endParaRPr>
                    </a:p>
                  </a:txBody>
                  <a:tcPr anchor="ctr"/>
                </a:tc>
                <a:tc>
                  <a:txBody>
                    <a:bodyPr/>
                    <a:lstStyle/>
                    <a:p>
                      <a:r>
                        <a:rPr lang="en-US" sz="2000" b="1" i="0" dirty="0" smtClean="0">
                          <a:latin typeface="Futura Condensed ExtraBold" charset="0"/>
                          <a:ea typeface="Futura Condensed ExtraBold" charset="0"/>
                          <a:cs typeface="Futura Condensed ExtraBold" charset="0"/>
                        </a:rPr>
                        <a:t>ID</a:t>
                      </a:r>
                      <a:endParaRPr lang="en-US" sz="2000" b="1" i="0" dirty="0">
                        <a:latin typeface="Futura Condensed ExtraBold" charset="0"/>
                        <a:ea typeface="Futura Condensed ExtraBold" charset="0"/>
                        <a:cs typeface="Futura Condensed ExtraBold" charset="0"/>
                      </a:endParaRPr>
                    </a:p>
                  </a:txBody>
                  <a:tcPr anchor="ctr"/>
                </a:tc>
              </a:tr>
              <a:tr h="993447">
                <a:tc>
                  <a:txBody>
                    <a:bodyPr/>
                    <a:lstStyle/>
                    <a:p>
                      <a:pPr algn="r"/>
                      <a:r>
                        <a:rPr lang="en-US" sz="2000" b="1" i="0" dirty="0" smtClean="0">
                          <a:latin typeface="Futura Condensed ExtraBold" charset="0"/>
                          <a:ea typeface="Futura Condensed ExtraBold" charset="0"/>
                          <a:cs typeface="Futura Condensed ExtraBold" charset="0"/>
                        </a:rPr>
                        <a:t>Perfect</a:t>
                      </a:r>
                      <a:endParaRPr lang="en-US" sz="20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1.0</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(50/50)</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.76</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(37/49)</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.95</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(40/42)</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.83</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(40/48)</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.87</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(39/45)</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.51</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(23/45)</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.68</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(34/50)</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1.0</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(35/35)</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.52</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(15/29)</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.76</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(19/25)</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.97</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(35/36)</a:t>
                      </a:r>
                      <a:endParaRPr lang="en-US" sz="1400" b="1" i="0" dirty="0">
                        <a:latin typeface="Futura Condensed ExtraBold" charset="0"/>
                        <a:ea typeface="Futura Condensed ExtraBold" charset="0"/>
                        <a:cs typeface="Futura Condensed ExtraBold" charset="0"/>
                      </a:endParaRPr>
                    </a:p>
                  </a:txBody>
                  <a:tcPr anchor="ctr"/>
                </a:tc>
              </a:tr>
              <a:tr h="956361">
                <a:tc>
                  <a:txBody>
                    <a:bodyPr/>
                    <a:lstStyle/>
                    <a:p>
                      <a:pPr algn="r"/>
                      <a:r>
                        <a:rPr lang="en-US" sz="2000" b="1" i="0" dirty="0" smtClean="0">
                          <a:latin typeface="Futura Condensed ExtraBold" charset="0"/>
                          <a:ea typeface="Futura Condensed ExtraBold" charset="0"/>
                          <a:cs typeface="Futura Condensed ExtraBold" charset="0"/>
                        </a:rPr>
                        <a:t>Pretty</a:t>
                      </a:r>
                    </a:p>
                    <a:p>
                      <a:pPr algn="r"/>
                      <a:r>
                        <a:rPr lang="en-US" sz="2000" b="1" i="0" kern="1200" dirty="0" smtClean="0">
                          <a:solidFill>
                            <a:schemeClr val="lt1"/>
                          </a:solidFill>
                          <a:latin typeface="Futura Condensed ExtraBold" charset="0"/>
                          <a:ea typeface="Futura Condensed ExtraBold" charset="0"/>
                          <a:cs typeface="Futura Condensed ExtraBold" charset="0"/>
                        </a:rPr>
                        <a:t>Good</a:t>
                      </a:r>
                      <a:endParaRPr lang="en-US" sz="2000" b="1" i="0" kern="1200" dirty="0">
                        <a:solidFill>
                          <a:schemeClr val="lt1"/>
                        </a:solidFill>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1.0</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(50/50)</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.98</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(48/49)</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.95</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(40/42)</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.83</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(40/48)</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.98</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(44/45)</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.84</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(38/45)</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.88</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(44/50)</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1.0</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(35/35)</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.55</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(16/29)</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1.0</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(25/25)</a:t>
                      </a:r>
                      <a:endParaRPr lang="en-US" sz="1400" b="1" i="0" dirty="0">
                        <a:latin typeface="Futura Condensed ExtraBold" charset="0"/>
                        <a:ea typeface="Futura Condensed ExtraBold" charset="0"/>
                        <a:cs typeface="Futura Condensed ExtraBold" charset="0"/>
                      </a:endParaRPr>
                    </a:p>
                  </a:txBody>
                  <a:tcPr anchor="ctr"/>
                </a:tc>
                <a:tc>
                  <a:txBody>
                    <a:bodyPr/>
                    <a:lstStyle/>
                    <a:p>
                      <a:pPr algn="ctr"/>
                      <a:r>
                        <a:rPr lang="en-US" sz="2800" b="1" i="0" dirty="0" smtClean="0">
                          <a:latin typeface="Futura Condensed ExtraBold" charset="0"/>
                          <a:ea typeface="Futura Condensed ExtraBold" charset="0"/>
                          <a:cs typeface="Futura Condensed ExtraBold" charset="0"/>
                        </a:rPr>
                        <a:t>1.0</a:t>
                      </a:r>
                      <a:endParaRPr lang="en-US" sz="2800" b="1" i="0" dirty="0">
                        <a:latin typeface="Futura Condensed ExtraBold" charset="0"/>
                        <a:ea typeface="Futura Condensed ExtraBold" charset="0"/>
                        <a:cs typeface="Futura Condensed ExtraBold" charset="0"/>
                      </a:endParaRPr>
                    </a:p>
                    <a:p>
                      <a:r>
                        <a:rPr lang="en-US" sz="1400" b="1" i="0" dirty="0" smtClean="0">
                          <a:latin typeface="Futura Condensed ExtraBold" charset="0"/>
                          <a:ea typeface="Futura Condensed ExtraBold" charset="0"/>
                          <a:cs typeface="Futura Condensed ExtraBold" charset="0"/>
                        </a:rPr>
                        <a:t>(36/36)</a:t>
                      </a:r>
                      <a:endParaRPr lang="en-US" sz="1400" b="1" i="0" dirty="0">
                        <a:latin typeface="Futura Condensed ExtraBold" charset="0"/>
                        <a:ea typeface="Futura Condensed ExtraBold" charset="0"/>
                        <a:cs typeface="Futura Condensed ExtraBold" charset="0"/>
                      </a:endParaRPr>
                    </a:p>
                  </a:txBody>
                  <a:tcPr anchor="ctr"/>
                </a:tc>
              </a:tr>
            </a:tbl>
          </a:graphicData>
        </a:graphic>
      </p:graphicFrame>
      <p:sp>
        <p:nvSpPr>
          <p:cNvPr id="3" name="TextBox 2"/>
          <p:cNvSpPr txBox="1"/>
          <p:nvPr/>
        </p:nvSpPr>
        <p:spPr>
          <a:xfrm>
            <a:off x="1447799" y="1857619"/>
            <a:ext cx="10426701" cy="461665"/>
          </a:xfrm>
          <a:prstGeom prst="rect">
            <a:avLst/>
          </a:prstGeom>
          <a:solidFill>
            <a:schemeClr val="accent2"/>
          </a:solidFill>
        </p:spPr>
        <p:txBody>
          <a:bodyPr wrap="square" rtlCol="0">
            <a:spAutoFit/>
          </a:bodyPr>
          <a:lstStyle/>
          <a:p>
            <a:pPr algn="ctr"/>
            <a:r>
              <a:rPr lang="en-US" sz="2400" b="1">
                <a:solidFill>
                  <a:schemeClr val="bg1"/>
                </a:solidFill>
                <a:latin typeface="Futura Condensed ExtraBold" charset="0"/>
                <a:ea typeface="Futura Condensed ExtraBold" charset="0"/>
                <a:cs typeface="Futura Condensed ExtraBold" charset="0"/>
              </a:rPr>
              <a:t>fields</a:t>
            </a:r>
            <a:endParaRPr lang="en-US" sz="2400" b="1">
              <a:solidFill>
                <a:schemeClr val="bg1"/>
              </a:solidFill>
              <a:latin typeface="Futura Condensed ExtraBold" charset="0"/>
              <a:ea typeface="Futura Condensed ExtraBold" charset="0"/>
              <a:cs typeface="Futura Condensed ExtraBold" charset="0"/>
            </a:endParaRPr>
          </a:p>
        </p:txBody>
      </p:sp>
      <p:sp>
        <p:nvSpPr>
          <p:cNvPr id="8" name="TextBox 7"/>
          <p:cNvSpPr txBox="1"/>
          <p:nvPr/>
        </p:nvSpPr>
        <p:spPr>
          <a:xfrm>
            <a:off x="406400" y="5588000"/>
            <a:ext cx="3956339" cy="1015663"/>
          </a:xfrm>
          <a:prstGeom prst="rect">
            <a:avLst/>
          </a:prstGeom>
          <a:noFill/>
        </p:spPr>
        <p:txBody>
          <a:bodyPr wrap="none" rtlCol="0">
            <a:spAutoFit/>
          </a:bodyPr>
          <a:lstStyle/>
          <a:p>
            <a:r>
              <a:rPr lang="en-US" sz="2000" b="1" dirty="0" smtClean="0">
                <a:latin typeface="Futura Condensed ExtraBold" charset="0"/>
                <a:ea typeface="Futura Condensed ExtraBold" charset="0"/>
                <a:cs typeface="Futura Condensed ExtraBold" charset="0"/>
              </a:rPr>
              <a:t>Pretty Good: </a:t>
            </a:r>
            <a:r>
              <a:rPr lang="en-US" sz="2000" b="1" dirty="0" smtClean="0">
                <a:latin typeface="Futura Condensed ExtraBold" charset="0"/>
                <a:ea typeface="Futura Condensed ExtraBold" charset="0"/>
                <a:cs typeface="Futura Condensed ExtraBold" charset="0"/>
              </a:rPr>
              <a:t>useful to user</a:t>
            </a:r>
          </a:p>
          <a:p>
            <a:pPr marL="457200" indent="-457200">
              <a:buFontTx/>
              <a:buChar char="-"/>
            </a:pPr>
            <a:r>
              <a:rPr lang="en-US" sz="2000" b="1" dirty="0" smtClean="0">
                <a:latin typeface="Futura Condensed ExtraBold" charset="0"/>
                <a:ea typeface="Futura Condensed ExtraBold" charset="0"/>
                <a:cs typeface="Futura Condensed ExtraBold" charset="0"/>
              </a:rPr>
              <a:t>extra tokens present</a:t>
            </a:r>
          </a:p>
          <a:p>
            <a:pPr marL="457200" indent="-457200">
              <a:buFontTx/>
              <a:buChar char="-"/>
            </a:pPr>
            <a:r>
              <a:rPr lang="en-US" sz="2000" b="1" dirty="0" smtClean="0">
                <a:latin typeface="Futura Condensed ExtraBold" charset="0"/>
                <a:ea typeface="Futura Condensed ExtraBold" charset="0"/>
                <a:cs typeface="Futura Condensed ExtraBold" charset="0"/>
              </a:rPr>
              <a:t>non-essential tokens missing</a:t>
            </a:r>
            <a:endParaRPr lang="en-US" sz="2000" b="1" dirty="0" smtClean="0">
              <a:latin typeface="Futura Condensed ExtraBold" charset="0"/>
              <a:ea typeface="Futura Condensed ExtraBold" charset="0"/>
              <a:cs typeface="Futura Condensed ExtraBold" charset="0"/>
            </a:endParaRPr>
          </a:p>
        </p:txBody>
      </p:sp>
      <p:sp>
        <p:nvSpPr>
          <p:cNvPr id="9" name="Footer Placeholder 8"/>
          <p:cNvSpPr>
            <a:spLocks noGrp="1"/>
          </p:cNvSpPr>
          <p:nvPr>
            <p:ph type="ftr" sz="quarter" idx="11"/>
          </p:nvPr>
        </p:nvSpPr>
        <p:spPr/>
        <p:txBody>
          <a:bodyPr/>
          <a:lstStyle/>
          <a:p>
            <a:r>
              <a:rPr lang="en-US" smtClean="0"/>
              <a:t>Kejriwal, Szekely</a:t>
            </a:r>
            <a:endParaRPr lang="en-US"/>
          </a:p>
        </p:txBody>
      </p:sp>
      <p:sp>
        <p:nvSpPr>
          <p:cNvPr id="10" name="Slide Number Placeholder 9"/>
          <p:cNvSpPr>
            <a:spLocks noGrp="1"/>
          </p:cNvSpPr>
          <p:nvPr>
            <p:ph type="sldNum" sz="quarter" idx="12"/>
          </p:nvPr>
        </p:nvSpPr>
        <p:spPr/>
        <p:txBody>
          <a:bodyPr/>
          <a:lstStyle/>
          <a:p>
            <a:fld id="{07185052-16E8-7E4B-9E32-0EAF7D224DD4}" type="slidenum">
              <a:rPr lang="en-US" smtClean="0"/>
              <a:t>77</a:t>
            </a:fld>
            <a:endParaRPr lang="en-US"/>
          </a:p>
        </p:txBody>
      </p:sp>
    </p:spTree>
    <p:extLst>
      <p:ext uri="{BB962C8B-B14F-4D97-AF65-F5344CB8AC3E}">
        <p14:creationId xmlns:p14="http://schemas.microsoft.com/office/powerpoint/2010/main" val="1098930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4E9806-1E5C-4291-A04F-7C1CEEF17D9E}"/>
              </a:ext>
            </a:extLst>
          </p:cNvPr>
          <p:cNvSpPr>
            <a:spLocks noGrp="1"/>
          </p:cNvSpPr>
          <p:nvPr>
            <p:ph type="title"/>
          </p:nvPr>
        </p:nvSpPr>
        <p:spPr/>
        <p:txBody>
          <a:bodyPr/>
          <a:lstStyle/>
          <a:p>
            <a:r>
              <a:rPr lang="en-US" dirty="0" smtClean="0"/>
              <a:t>Glossary Extraction</a:t>
            </a:r>
            <a:endParaRPr lang="en-US" dirty="0"/>
          </a:p>
        </p:txBody>
      </p:sp>
      <p:sp>
        <p:nvSpPr>
          <p:cNvPr id="3" name="Content Placeholder 2">
            <a:extLst>
              <a:ext uri="{FF2B5EF4-FFF2-40B4-BE49-F238E27FC236}">
                <a16:creationId xmlns="" xmlns:a16="http://schemas.microsoft.com/office/drawing/2014/main" id="{19552E54-2338-4AD9-9FEE-387786083E71}"/>
              </a:ext>
            </a:extLst>
          </p:cNvPr>
          <p:cNvSpPr>
            <a:spLocks noGrp="1"/>
          </p:cNvSpPr>
          <p:nvPr>
            <p:ph idx="1"/>
          </p:nvPr>
        </p:nvSpPr>
        <p:spPr/>
        <p:txBody>
          <a:bodyPr/>
          <a:lstStyle/>
          <a:p>
            <a:r>
              <a:rPr lang="en-US" dirty="0" smtClean="0"/>
              <a:t>Simple in principle</a:t>
            </a:r>
          </a:p>
          <a:p>
            <a:pPr lvl="1"/>
            <a:r>
              <a:rPr lang="en-US" dirty="0" smtClean="0"/>
              <a:t>list of words or phrases to extract</a:t>
            </a:r>
          </a:p>
          <a:p>
            <a:r>
              <a:rPr lang="en-US" dirty="0" smtClean="0"/>
              <a:t>Challenges</a:t>
            </a:r>
          </a:p>
          <a:p>
            <a:pPr lvl="1"/>
            <a:r>
              <a:rPr lang="en-US" dirty="0" smtClean="0"/>
              <a:t>Ambiguity: Charlotte is a name of a person and a city</a:t>
            </a:r>
          </a:p>
          <a:p>
            <a:pPr lvl="1"/>
            <a:r>
              <a:rPr lang="en-US" dirty="0" smtClean="0"/>
              <a:t>Colloquial expressions: “Asia Broadband, Inc.” vs “Asia Broadband”</a:t>
            </a:r>
          </a:p>
          <a:p>
            <a:r>
              <a:rPr lang="en-US" dirty="0" smtClean="0"/>
              <a:t>Research</a:t>
            </a:r>
            <a:endParaRPr lang="en-US" dirty="0"/>
          </a:p>
          <a:p>
            <a:pPr lvl="1"/>
            <a:r>
              <a:rPr lang="en-US" dirty="0" smtClean="0"/>
              <a:t>Improving precision of glossary extractions</a:t>
            </a:r>
          </a:p>
          <a:p>
            <a:pPr lvl="1"/>
            <a:r>
              <a:rPr lang="en-US" dirty="0" smtClean="0"/>
              <a:t>Extending glossaries automatically</a:t>
            </a:r>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78</a:t>
            </a:fld>
            <a:endParaRPr lang="en-US"/>
          </a:p>
        </p:txBody>
      </p:sp>
    </p:spTree>
    <p:extLst>
      <p:ext uri="{BB962C8B-B14F-4D97-AF65-F5344CB8AC3E}">
        <p14:creationId xmlns:p14="http://schemas.microsoft.com/office/powerpoint/2010/main" val="7177608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339D18-2045-4FE6-903C-3F753BA6F166}"/>
              </a:ext>
            </a:extLst>
          </p:cNvPr>
          <p:cNvSpPr>
            <a:spLocks noGrp="1"/>
          </p:cNvSpPr>
          <p:nvPr>
            <p:ph type="title"/>
          </p:nvPr>
        </p:nvSpPr>
        <p:spPr/>
        <p:txBody>
          <a:bodyPr/>
          <a:lstStyle/>
          <a:p>
            <a:r>
              <a:rPr lang="en-US" dirty="0" smtClean="0"/>
              <a:t>Extraction Using Regular </a:t>
            </a:r>
            <a:r>
              <a:rPr lang="en-US" dirty="0"/>
              <a:t>Expressions </a:t>
            </a:r>
          </a:p>
        </p:txBody>
      </p:sp>
      <p:sp>
        <p:nvSpPr>
          <p:cNvPr id="3" name="Content Placeholder 2">
            <a:extLst>
              <a:ext uri="{FF2B5EF4-FFF2-40B4-BE49-F238E27FC236}">
                <a16:creationId xmlns="" xmlns:a16="http://schemas.microsoft.com/office/drawing/2014/main" id="{6C5A2898-E9B3-4089-B1C7-370C00ED4633}"/>
              </a:ext>
            </a:extLst>
          </p:cNvPr>
          <p:cNvSpPr>
            <a:spLocks noGrp="1"/>
          </p:cNvSpPr>
          <p:nvPr>
            <p:ph idx="1"/>
          </p:nvPr>
        </p:nvSpPr>
        <p:spPr/>
        <p:txBody>
          <a:bodyPr/>
          <a:lstStyle/>
          <a:p>
            <a:r>
              <a:rPr lang="en-US" dirty="0" smtClean="0"/>
              <a:t>Too </a:t>
            </a:r>
            <a:r>
              <a:rPr lang="en-US" dirty="0"/>
              <a:t>difficult </a:t>
            </a:r>
            <a:r>
              <a:rPr lang="en-US" dirty="0" smtClean="0"/>
              <a:t>for non-programmers</a:t>
            </a:r>
          </a:p>
          <a:p>
            <a:pPr lvl="1"/>
            <a:r>
              <a:rPr lang="en-US" dirty="0" smtClean="0"/>
              <a:t>regex for North American phone numbers:</a:t>
            </a:r>
            <a:endParaRPr lang="en-US" dirty="0" smtClean="0"/>
          </a:p>
          <a:p>
            <a:pPr lvl="1"/>
            <a:r>
              <a:rPr lang="mr-IN" b="0" dirty="0">
                <a:latin typeface="Futura Condensed Medium" charset="0"/>
                <a:ea typeface="Futura Condensed Medium" charset="0"/>
                <a:cs typeface="Futura Condensed Medium" charset="0"/>
              </a:rPr>
              <a:t>^(?:(?:\+?1\</a:t>
            </a:r>
            <a:r>
              <a:rPr lang="mr-IN" b="0" dirty="0" err="1">
                <a:latin typeface="Futura Condensed Medium" charset="0"/>
                <a:ea typeface="Futura Condensed Medium" charset="0"/>
                <a:cs typeface="Futura Condensed Medium" charset="0"/>
              </a:rPr>
              <a:t>s</a:t>
            </a:r>
            <a:r>
              <a:rPr lang="mr-IN" b="0" dirty="0">
                <a:latin typeface="Futura Condensed Medium" charset="0"/>
                <a:ea typeface="Futura Condensed Medium" charset="0"/>
                <a:cs typeface="Futura Condensed Medium" charset="0"/>
              </a:rPr>
              <a:t>*(?:[.-]\</a:t>
            </a:r>
            <a:r>
              <a:rPr lang="mr-IN" b="0" dirty="0" err="1">
                <a:latin typeface="Futura Condensed Medium" charset="0"/>
                <a:ea typeface="Futura Condensed Medium" charset="0"/>
                <a:cs typeface="Futura Condensed Medium" charset="0"/>
              </a:rPr>
              <a:t>s</a:t>
            </a:r>
            <a:r>
              <a:rPr lang="mr-IN" b="0" dirty="0">
                <a:latin typeface="Futura Condensed Medium" charset="0"/>
                <a:ea typeface="Futura Condensed Medium" charset="0"/>
                <a:cs typeface="Futura Condensed Medium" charset="0"/>
              </a:rPr>
              <a:t>*)?)?(?:\(\</a:t>
            </a:r>
            <a:r>
              <a:rPr lang="mr-IN" b="0" dirty="0" err="1">
                <a:latin typeface="Futura Condensed Medium" charset="0"/>
                <a:ea typeface="Futura Condensed Medium" charset="0"/>
                <a:cs typeface="Futura Condensed Medium" charset="0"/>
              </a:rPr>
              <a:t>s</a:t>
            </a:r>
            <a:r>
              <a:rPr lang="mr-IN" b="0" dirty="0">
                <a:latin typeface="Futura Condensed Medium" charset="0"/>
                <a:ea typeface="Futura Condensed Medium" charset="0"/>
                <a:cs typeface="Futura Condensed Medium" charset="0"/>
              </a:rPr>
              <a:t>*([2-9]1[02-9]|[2-9][02-8]1|[2-9][02-8][02-9])\</a:t>
            </a:r>
            <a:r>
              <a:rPr lang="mr-IN" b="0" dirty="0" err="1">
                <a:latin typeface="Futura Condensed Medium" charset="0"/>
                <a:ea typeface="Futura Condensed Medium" charset="0"/>
                <a:cs typeface="Futura Condensed Medium" charset="0"/>
              </a:rPr>
              <a:t>s</a:t>
            </a:r>
            <a:r>
              <a:rPr lang="mr-IN" b="0" dirty="0">
                <a:latin typeface="Futura Condensed Medium" charset="0"/>
                <a:ea typeface="Futura Condensed Medium" charset="0"/>
                <a:cs typeface="Futura Condensed Medium" charset="0"/>
              </a:rPr>
              <a:t>*\)|([2-9]1[02-9]|[2-9][02-8]1|[2-9][02-8][02-9]))\</a:t>
            </a:r>
            <a:r>
              <a:rPr lang="mr-IN" b="0" dirty="0" err="1">
                <a:latin typeface="Futura Condensed Medium" charset="0"/>
                <a:ea typeface="Futura Condensed Medium" charset="0"/>
                <a:cs typeface="Futura Condensed Medium" charset="0"/>
              </a:rPr>
              <a:t>s</a:t>
            </a:r>
            <a:r>
              <a:rPr lang="mr-IN" b="0" dirty="0">
                <a:latin typeface="Futura Condensed Medium" charset="0"/>
                <a:ea typeface="Futura Condensed Medium" charset="0"/>
                <a:cs typeface="Futura Condensed Medium" charset="0"/>
              </a:rPr>
              <a:t>*(?:[.-]\</a:t>
            </a:r>
            <a:r>
              <a:rPr lang="mr-IN" b="0" dirty="0" err="1">
                <a:latin typeface="Futura Condensed Medium" charset="0"/>
                <a:ea typeface="Futura Condensed Medium" charset="0"/>
                <a:cs typeface="Futura Condensed Medium" charset="0"/>
              </a:rPr>
              <a:t>s</a:t>
            </a:r>
            <a:r>
              <a:rPr lang="mr-IN" b="0" dirty="0">
                <a:latin typeface="Futura Condensed Medium" charset="0"/>
                <a:ea typeface="Futura Condensed Medium" charset="0"/>
                <a:cs typeface="Futura Condensed Medium" charset="0"/>
              </a:rPr>
              <a:t>*)?)?([2-9]1[02-9]|[2-9][02-9]1|[2-9][02-9]{2})\</a:t>
            </a:r>
            <a:r>
              <a:rPr lang="mr-IN" b="0" dirty="0" err="1">
                <a:latin typeface="Futura Condensed Medium" charset="0"/>
                <a:ea typeface="Futura Condensed Medium" charset="0"/>
                <a:cs typeface="Futura Condensed Medium" charset="0"/>
              </a:rPr>
              <a:t>s</a:t>
            </a:r>
            <a:r>
              <a:rPr lang="mr-IN" b="0" dirty="0">
                <a:latin typeface="Futura Condensed Medium" charset="0"/>
                <a:ea typeface="Futura Condensed Medium" charset="0"/>
                <a:cs typeface="Futura Condensed Medium" charset="0"/>
              </a:rPr>
              <a:t>*(?:[.-]\</a:t>
            </a:r>
            <a:r>
              <a:rPr lang="mr-IN" b="0" dirty="0" err="1">
                <a:latin typeface="Futura Condensed Medium" charset="0"/>
                <a:ea typeface="Futura Condensed Medium" charset="0"/>
                <a:cs typeface="Futura Condensed Medium" charset="0"/>
              </a:rPr>
              <a:t>s</a:t>
            </a:r>
            <a:r>
              <a:rPr lang="mr-IN" b="0" dirty="0">
                <a:latin typeface="Futura Condensed Medium" charset="0"/>
                <a:ea typeface="Futura Condensed Medium" charset="0"/>
                <a:cs typeface="Futura Condensed Medium" charset="0"/>
              </a:rPr>
              <a:t>*)?([0-9]{4})(?:\</a:t>
            </a:r>
            <a:r>
              <a:rPr lang="mr-IN" b="0" dirty="0" err="1">
                <a:latin typeface="Futura Condensed Medium" charset="0"/>
                <a:ea typeface="Futura Condensed Medium" charset="0"/>
                <a:cs typeface="Futura Condensed Medium" charset="0"/>
              </a:rPr>
              <a:t>s</a:t>
            </a:r>
            <a:r>
              <a:rPr lang="mr-IN" b="0" dirty="0">
                <a:latin typeface="Futura Condensed Medium" charset="0"/>
                <a:ea typeface="Futura Condensed Medium" charset="0"/>
                <a:cs typeface="Futura Condensed Medium" charset="0"/>
              </a:rPr>
              <a:t>*(?:#|</a:t>
            </a:r>
            <a:r>
              <a:rPr lang="mr-IN" b="0" dirty="0" err="1">
                <a:latin typeface="Futura Condensed Medium" charset="0"/>
                <a:ea typeface="Futura Condensed Medium" charset="0"/>
                <a:cs typeface="Futura Condensed Medium" charset="0"/>
              </a:rPr>
              <a:t>x</a:t>
            </a:r>
            <a:r>
              <a:rPr lang="mr-IN" b="0" dirty="0">
                <a:latin typeface="Futura Condensed Medium" charset="0"/>
                <a:ea typeface="Futura Condensed Medium" charset="0"/>
                <a:cs typeface="Futura Condensed Medium" charset="0"/>
              </a:rPr>
              <a:t>\.?|</a:t>
            </a:r>
            <a:r>
              <a:rPr lang="mr-IN" b="0" dirty="0" err="1">
                <a:latin typeface="Futura Condensed Medium" charset="0"/>
                <a:ea typeface="Futura Condensed Medium" charset="0"/>
                <a:cs typeface="Futura Condensed Medium" charset="0"/>
              </a:rPr>
              <a:t>ext</a:t>
            </a:r>
            <a:r>
              <a:rPr lang="mr-IN" b="0" dirty="0">
                <a:latin typeface="Futura Condensed Medium" charset="0"/>
                <a:ea typeface="Futura Condensed Medium" charset="0"/>
                <a:cs typeface="Futura Condensed Medium" charset="0"/>
              </a:rPr>
              <a:t>\.?|</a:t>
            </a:r>
            <a:r>
              <a:rPr lang="mr-IN" b="0" dirty="0" err="1">
                <a:latin typeface="Futura Condensed Medium" charset="0"/>
                <a:ea typeface="Futura Condensed Medium" charset="0"/>
                <a:cs typeface="Futura Condensed Medium" charset="0"/>
              </a:rPr>
              <a:t>extension</a:t>
            </a:r>
            <a:r>
              <a:rPr lang="mr-IN" b="0" dirty="0">
                <a:latin typeface="Futura Condensed Medium" charset="0"/>
                <a:ea typeface="Futura Condensed Medium" charset="0"/>
                <a:cs typeface="Futura Condensed Medium" charset="0"/>
              </a:rPr>
              <a:t>)\</a:t>
            </a:r>
            <a:r>
              <a:rPr lang="mr-IN" b="0" dirty="0" err="1">
                <a:latin typeface="Futura Condensed Medium" charset="0"/>
                <a:ea typeface="Futura Condensed Medium" charset="0"/>
                <a:cs typeface="Futura Condensed Medium" charset="0"/>
              </a:rPr>
              <a:t>s</a:t>
            </a:r>
            <a:r>
              <a:rPr lang="mr-IN" b="0" dirty="0">
                <a:latin typeface="Futura Condensed Medium" charset="0"/>
                <a:ea typeface="Futura Condensed Medium" charset="0"/>
                <a:cs typeface="Futura Condensed Medium" charset="0"/>
              </a:rPr>
              <a:t>*(\</a:t>
            </a:r>
            <a:r>
              <a:rPr lang="mr-IN" b="0" dirty="0" err="1">
                <a:latin typeface="Futura Condensed Medium" charset="0"/>
                <a:ea typeface="Futura Condensed Medium" charset="0"/>
                <a:cs typeface="Futura Condensed Medium" charset="0"/>
              </a:rPr>
              <a:t>d</a:t>
            </a:r>
            <a:r>
              <a:rPr lang="mr-IN" b="0" dirty="0">
                <a:latin typeface="Futura Condensed Medium" charset="0"/>
                <a:ea typeface="Futura Condensed Medium" charset="0"/>
                <a:cs typeface="Futura Condensed Medium" charset="0"/>
              </a:rPr>
              <a:t>+))?$</a:t>
            </a:r>
            <a:endParaRPr lang="en-US" b="0" dirty="0">
              <a:latin typeface="Futura Condensed Medium" charset="0"/>
              <a:ea typeface="Futura Condensed Medium" charset="0"/>
              <a:cs typeface="Futura Condensed Medium" charset="0"/>
            </a:endParaRPr>
          </a:p>
          <a:p>
            <a:r>
              <a:rPr lang="en-US" dirty="0" smtClean="0"/>
              <a:t>Brittle and difficult to adapt to unusual domains</a:t>
            </a:r>
          </a:p>
          <a:p>
            <a:pPr lvl="1"/>
            <a:r>
              <a:rPr lang="en-US" dirty="0" smtClean="0"/>
              <a:t>unusual nomenclature and short-hands</a:t>
            </a:r>
          </a:p>
          <a:p>
            <a:pPr lvl="1"/>
            <a:r>
              <a:rPr lang="en-US" dirty="0" smtClean="0"/>
              <a:t>obfuscation</a:t>
            </a:r>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79</a:t>
            </a:fld>
            <a:endParaRPr lang="en-US"/>
          </a:p>
        </p:txBody>
      </p:sp>
    </p:spTree>
    <p:extLst>
      <p:ext uri="{BB962C8B-B14F-4D97-AF65-F5344CB8AC3E}">
        <p14:creationId xmlns:p14="http://schemas.microsoft.com/office/powerpoint/2010/main" val="3863760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Combat Fraud In The Penny Stock Market</a:t>
            </a:r>
          </a:p>
        </p:txBody>
      </p:sp>
      <p:sp>
        <p:nvSpPr>
          <p:cNvPr id="6" name="Content Placeholder 5"/>
          <p:cNvSpPr>
            <a:spLocks noGrp="1"/>
          </p:cNvSpPr>
          <p:nvPr>
            <p:ph idx="1"/>
          </p:nvPr>
        </p:nvSpPr>
        <p:spPr/>
        <p:txBody>
          <a:bodyPr>
            <a:normAutofit fontScale="92500" lnSpcReduction="10000"/>
          </a:bodyPr>
          <a:lstStyle/>
          <a:p>
            <a:r>
              <a:rPr lang="en-US" dirty="0" smtClean="0"/>
              <a:t>Data</a:t>
            </a:r>
          </a:p>
          <a:p>
            <a:pPr lvl="1"/>
            <a:r>
              <a:rPr lang="en-US" dirty="0" smtClean="0"/>
              <a:t>Web pages and social media about companies in the Over The Counter (OTC) market</a:t>
            </a:r>
          </a:p>
          <a:p>
            <a:r>
              <a:rPr lang="en-US" dirty="0" smtClean="0"/>
              <a:t>Example Questions</a:t>
            </a:r>
          </a:p>
          <a:p>
            <a:pPr lvl="1"/>
            <a:r>
              <a:rPr lang="en-US" dirty="0" smtClean="0"/>
              <a:t>Identify in-progress pump-and-dump scams</a:t>
            </a:r>
          </a:p>
          <a:p>
            <a:pPr lvl="1"/>
            <a:r>
              <a:rPr lang="en-US" dirty="0" smtClean="0"/>
              <a:t>Identify chain of shell companies and individuals involved</a:t>
            </a:r>
          </a:p>
          <a:p>
            <a:pPr lvl="1"/>
            <a:r>
              <a:rPr lang="en-US" dirty="0" smtClean="0"/>
              <a:t>Identify promoters, attorneys, etc.</a:t>
            </a:r>
          </a:p>
          <a:p>
            <a:pPr lvl="1"/>
            <a:r>
              <a:rPr lang="en-US" dirty="0" smtClean="0"/>
              <a:t>Identify evidence of unlawful behavior (e.g., false statements in promotional materials)</a:t>
            </a:r>
          </a:p>
          <a:p>
            <a:r>
              <a:rPr lang="en-US" dirty="0" smtClean="0"/>
              <a:t>Technical Challenges</a:t>
            </a:r>
          </a:p>
          <a:p>
            <a:pPr lvl="1"/>
            <a:r>
              <a:rPr lang="en-US" dirty="0" smtClean="0"/>
              <a:t>Pump-and-dump scams are carefully planned and controlled to look legal</a:t>
            </a:r>
          </a:p>
          <a:p>
            <a:pPr lvl="1"/>
            <a:r>
              <a:rPr lang="en-US" dirty="0" smtClean="0"/>
              <a:t>Wide variety of page genres: company profiles, press releases, promotions, financial data</a:t>
            </a:r>
          </a:p>
        </p:txBody>
      </p:sp>
      <p:sp>
        <p:nvSpPr>
          <p:cNvPr id="5" name="TextBox 4"/>
          <p:cNvSpPr txBox="1"/>
          <p:nvPr/>
        </p:nvSpPr>
        <p:spPr>
          <a:xfrm>
            <a:off x="-947293" y="5354832"/>
            <a:ext cx="184731" cy="523220"/>
          </a:xfrm>
          <a:prstGeom prst="rect">
            <a:avLst/>
          </a:prstGeom>
          <a:noFill/>
        </p:spPr>
        <p:txBody>
          <a:bodyPr wrap="none" rtlCol="0">
            <a:spAutoFit/>
          </a:bodyPr>
          <a:lstStyle/>
          <a:p>
            <a:endParaRPr lang="en-US" sz="2800" b="1" dirty="0">
              <a:latin typeface="Futura Condensed ExtraBold" charset="0"/>
              <a:ea typeface="Futura Condensed ExtraBold" charset="0"/>
              <a:cs typeface="Futura Condensed ExtraBold" charset="0"/>
            </a:endParaRPr>
          </a:p>
        </p:txBody>
      </p:sp>
      <p:sp>
        <p:nvSpPr>
          <p:cNvPr id="2" name="Footer Placeholder 1"/>
          <p:cNvSpPr>
            <a:spLocks noGrp="1"/>
          </p:cNvSpPr>
          <p:nvPr>
            <p:ph type="ftr" sz="quarter" idx="11"/>
          </p:nvPr>
        </p:nvSpPr>
        <p:spPr/>
        <p:txBody>
          <a:bodyPr/>
          <a:lstStyle/>
          <a:p>
            <a:r>
              <a:rPr lang="en-US" smtClean="0"/>
              <a:t>Kejriwal, Szekely</a:t>
            </a:r>
            <a:endParaRPr lang="en-US"/>
          </a:p>
        </p:txBody>
      </p:sp>
      <p:sp>
        <p:nvSpPr>
          <p:cNvPr id="3" name="Slide Number Placeholder 2"/>
          <p:cNvSpPr>
            <a:spLocks noGrp="1"/>
          </p:cNvSpPr>
          <p:nvPr>
            <p:ph type="sldNum" sz="quarter" idx="12"/>
          </p:nvPr>
        </p:nvSpPr>
        <p:spPr/>
        <p:txBody>
          <a:bodyPr/>
          <a:lstStyle/>
          <a:p>
            <a:fld id="{07185052-16E8-7E4B-9E32-0EAF7D224DD4}" type="slidenum">
              <a:rPr lang="en-US" smtClean="0"/>
              <a:t>8</a:t>
            </a:fld>
            <a:endParaRPr lang="en-US"/>
          </a:p>
        </p:txBody>
      </p:sp>
    </p:spTree>
    <p:extLst>
      <p:ext uri="{BB962C8B-B14F-4D97-AF65-F5344CB8AC3E}">
        <p14:creationId xmlns:p14="http://schemas.microsoft.com/office/powerpoint/2010/main" val="7475204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NLP Rule-Based Extraction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Tokenization for unusual domains</a:t>
            </a:r>
          </a:p>
          <a:p>
            <a:pPr lvl="1"/>
            <a:r>
              <a:rPr lang="en-US" dirty="0" smtClean="0"/>
              <a:t>tokenize on white-space, punctuation and </a:t>
            </a:r>
            <a:r>
              <a:rPr lang="en-US" dirty="0" err="1" smtClean="0"/>
              <a:t>emojis</a:t>
            </a:r>
            <a:endParaRPr lang="en-US" dirty="0" smtClean="0"/>
          </a:p>
          <a:p>
            <a:r>
              <a:rPr lang="en-US" dirty="0" smtClean="0"/>
              <a:t>Token properties</a:t>
            </a:r>
          </a:p>
          <a:p>
            <a:pPr lvl="1"/>
            <a:r>
              <a:rPr lang="en-US" dirty="0" smtClean="0"/>
              <a:t>literal, part </a:t>
            </a:r>
            <a:r>
              <a:rPr lang="en-US" dirty="0"/>
              <a:t>of speech </a:t>
            </a:r>
            <a:r>
              <a:rPr lang="en-US" dirty="0" smtClean="0"/>
              <a:t>tag, lemma, in/out </a:t>
            </a:r>
            <a:r>
              <a:rPr lang="en-US" dirty="0"/>
              <a:t>of </a:t>
            </a:r>
            <a:r>
              <a:rPr lang="en-US" dirty="0" smtClean="0"/>
              <a:t>dictionary</a:t>
            </a:r>
          </a:p>
          <a:p>
            <a:pPr lvl="1"/>
            <a:r>
              <a:rPr lang="en-US" dirty="0" smtClean="0"/>
              <a:t>dependency parsing relationships (advanced)</a:t>
            </a:r>
          </a:p>
          <a:p>
            <a:pPr lvl="1"/>
            <a:r>
              <a:rPr lang="en-US" dirty="0" smtClean="0"/>
              <a:t>type (alphanumeric, alphabetic, numeric)</a:t>
            </a:r>
          </a:p>
          <a:p>
            <a:pPr lvl="1"/>
            <a:r>
              <a:rPr lang="en-US" dirty="0" smtClean="0"/>
              <a:t>shape (pattern of digits and characters), capitalization, prefix and suffix</a:t>
            </a:r>
          </a:p>
          <a:p>
            <a:pPr lvl="1"/>
            <a:r>
              <a:rPr lang="en-US" dirty="0" smtClean="0"/>
              <a:t>number of characters, range (numbers)</a:t>
            </a:r>
          </a:p>
          <a:p>
            <a:r>
              <a:rPr lang="en-US" dirty="0" smtClean="0"/>
              <a:t>Pattern</a:t>
            </a:r>
          </a:p>
          <a:p>
            <a:pPr lvl="1"/>
            <a:r>
              <a:rPr lang="en-US" dirty="0" smtClean="0"/>
              <a:t>Sequence of required/optional tokens</a:t>
            </a:r>
          </a:p>
          <a:p>
            <a:pPr lvl="1"/>
            <a:r>
              <a:rPr lang="en-US" dirty="0" smtClean="0"/>
              <a:t>positive and negative patterns</a:t>
            </a:r>
          </a:p>
          <a:p>
            <a:pPr lvl="1"/>
            <a:endParaRPr lang="en-US" dirty="0" smtClean="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80</a:t>
            </a:fld>
            <a:endParaRPr lang="en-US"/>
          </a:p>
        </p:txBody>
      </p:sp>
    </p:spTree>
    <p:extLst>
      <p:ext uri="{BB962C8B-B14F-4D97-AF65-F5344CB8AC3E}">
        <p14:creationId xmlns:p14="http://schemas.microsoft.com/office/powerpoint/2010/main" val="18008665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97E9F0-44B6-4039-A754-7124365ECC28}"/>
              </a:ext>
            </a:extLst>
          </p:cNvPr>
          <p:cNvSpPr>
            <a:spLocks noGrp="1"/>
          </p:cNvSpPr>
          <p:nvPr>
            <p:ph type="title"/>
          </p:nvPr>
        </p:nvSpPr>
        <p:spPr/>
        <p:txBody>
          <a:bodyPr/>
          <a:lstStyle/>
          <a:p>
            <a:r>
              <a:rPr lang="en-US" dirty="0" smtClean="0"/>
              <a:t>Named Entity Recognizers</a:t>
            </a:r>
            <a:endParaRPr lang="en-US" dirty="0"/>
          </a:p>
        </p:txBody>
      </p:sp>
      <p:sp>
        <p:nvSpPr>
          <p:cNvPr id="3" name="Content Placeholder 2">
            <a:extLst>
              <a:ext uri="{FF2B5EF4-FFF2-40B4-BE49-F238E27FC236}">
                <a16:creationId xmlns="" xmlns:a16="http://schemas.microsoft.com/office/drawing/2014/main" id="{60CB9289-2162-47F9-9FE9-FE1F6BD73DF1}"/>
              </a:ext>
            </a:extLst>
          </p:cNvPr>
          <p:cNvSpPr>
            <a:spLocks noGrp="1"/>
          </p:cNvSpPr>
          <p:nvPr>
            <p:ph idx="1"/>
          </p:nvPr>
        </p:nvSpPr>
        <p:spPr/>
        <p:txBody>
          <a:bodyPr>
            <a:normAutofit fontScale="92500" lnSpcReduction="10000"/>
          </a:bodyPr>
          <a:lstStyle/>
          <a:p>
            <a:r>
              <a:rPr lang="en-US" dirty="0" smtClean="0"/>
              <a:t>Machine learning models (Conditional Random Field)</a:t>
            </a:r>
          </a:p>
          <a:p>
            <a:pPr lvl="1"/>
            <a:r>
              <a:rPr lang="en-US" dirty="0" smtClean="0"/>
              <a:t>people, places, organizations and a few others</a:t>
            </a:r>
          </a:p>
          <a:p>
            <a:r>
              <a:rPr lang="en-US" dirty="0" err="1" smtClean="0"/>
              <a:t>SpaCy</a:t>
            </a:r>
            <a:endParaRPr lang="en-US" dirty="0" smtClean="0"/>
          </a:p>
          <a:p>
            <a:pPr lvl="1"/>
            <a:r>
              <a:rPr lang="en-US" dirty="0" smtClean="0"/>
              <a:t>complete NLP toolkit, Python (</a:t>
            </a:r>
            <a:r>
              <a:rPr lang="en-US" dirty="0" err="1" smtClean="0"/>
              <a:t>Cython</a:t>
            </a:r>
            <a:r>
              <a:rPr lang="en-US" dirty="0" smtClean="0"/>
              <a:t>), MIT license</a:t>
            </a:r>
          </a:p>
          <a:p>
            <a:pPr lvl="1"/>
            <a:r>
              <a:rPr lang="en-US" dirty="0" smtClean="0"/>
              <a:t>code: https</a:t>
            </a:r>
            <a:r>
              <a:rPr lang="en-US" dirty="0"/>
              <a:t>://</a:t>
            </a:r>
            <a:r>
              <a:rPr lang="en-US" dirty="0" err="1" smtClean="0"/>
              <a:t>github.com</a:t>
            </a:r>
            <a:r>
              <a:rPr lang="en-US" dirty="0" smtClean="0"/>
              <a:t>/explosion/</a:t>
            </a:r>
            <a:r>
              <a:rPr lang="en-US" dirty="0" err="1" smtClean="0"/>
              <a:t>spaCy</a:t>
            </a:r>
            <a:endParaRPr lang="en-US" dirty="0" smtClean="0"/>
          </a:p>
          <a:p>
            <a:pPr lvl="1"/>
            <a:r>
              <a:rPr lang="en-US" dirty="0"/>
              <a:t>demo: http://</a:t>
            </a:r>
            <a:r>
              <a:rPr lang="en-US" dirty="0" err="1" smtClean="0"/>
              <a:t>textanalysisonline.com</a:t>
            </a:r>
            <a:r>
              <a:rPr lang="en-US" dirty="0" smtClean="0"/>
              <a:t>/spacy-named-entity-recognition-</a:t>
            </a:r>
            <a:r>
              <a:rPr lang="en-US" dirty="0" err="1" smtClean="0"/>
              <a:t>ner</a:t>
            </a:r>
            <a:endParaRPr lang="en-US" dirty="0" smtClean="0"/>
          </a:p>
          <a:p>
            <a:r>
              <a:rPr lang="en-US" dirty="0" smtClean="0"/>
              <a:t>Stanford NER</a:t>
            </a:r>
            <a:endParaRPr lang="en-US" dirty="0"/>
          </a:p>
          <a:p>
            <a:pPr lvl="1"/>
            <a:r>
              <a:rPr lang="en-US" dirty="0" smtClean="0"/>
              <a:t>part of Stanford’s NLP software library, Java, GNU license</a:t>
            </a:r>
          </a:p>
          <a:p>
            <a:pPr lvl="1"/>
            <a:r>
              <a:rPr lang="en-US" dirty="0"/>
              <a:t>code: https://</a:t>
            </a:r>
            <a:r>
              <a:rPr lang="en-US" dirty="0" err="1" smtClean="0"/>
              <a:t>nlp.stanford.edu</a:t>
            </a:r>
            <a:r>
              <a:rPr lang="en-US" dirty="0" smtClean="0"/>
              <a:t>/software/CRF-</a:t>
            </a:r>
            <a:r>
              <a:rPr lang="en-US" dirty="0" err="1" smtClean="0"/>
              <a:t>NER.shtml</a:t>
            </a:r>
            <a:endParaRPr lang="en-US" dirty="0" smtClean="0"/>
          </a:p>
          <a:p>
            <a:pPr lvl="1"/>
            <a:r>
              <a:rPr lang="en-US" dirty="0"/>
              <a:t>demo: http://nlp.stanford.edu:8080/</a:t>
            </a:r>
            <a:r>
              <a:rPr lang="en-US" dirty="0" err="1"/>
              <a:t>ner</a:t>
            </a:r>
            <a:r>
              <a:rPr lang="en-US" dirty="0"/>
              <a:t>/process</a:t>
            </a:r>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81</a:t>
            </a:fld>
            <a:endParaRPr lang="en-US"/>
          </a:p>
        </p:txBody>
      </p:sp>
    </p:spTree>
    <p:extLst>
      <p:ext uri="{BB962C8B-B14F-4D97-AF65-F5344CB8AC3E}">
        <p14:creationId xmlns:p14="http://schemas.microsoft.com/office/powerpoint/2010/main" val="27071645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D02ED8-D5FC-4393-919D-27DFD12668B1}"/>
              </a:ext>
            </a:extLst>
          </p:cNvPr>
          <p:cNvSpPr>
            <a:spLocks noGrp="1"/>
          </p:cNvSpPr>
          <p:nvPr>
            <p:ph type="title"/>
          </p:nvPr>
        </p:nvSpPr>
        <p:spPr/>
        <p:txBody>
          <a:bodyPr/>
          <a:lstStyle/>
          <a:p>
            <a:r>
              <a:rPr lang="en-US" dirty="0" err="1" smtClean="0"/>
              <a:t>myDIG</a:t>
            </a:r>
            <a:r>
              <a:rPr lang="en-US" dirty="0" smtClean="0"/>
              <a:t>: A KG </a:t>
            </a:r>
            <a:r>
              <a:rPr lang="en-US" dirty="0"/>
              <a:t>Construction Toolkit</a:t>
            </a:r>
            <a:br>
              <a:rPr lang="en-US" dirty="0"/>
            </a:br>
            <a:r>
              <a:rPr lang="en-US" sz="2400" dirty="0" smtClean="0">
                <a:solidFill>
                  <a:schemeClr val="tx1">
                    <a:lumMod val="50000"/>
                    <a:lumOff val="50000"/>
                  </a:schemeClr>
                </a:solidFill>
              </a:rPr>
              <a:t>Python, </a:t>
            </a:r>
            <a:r>
              <a:rPr lang="en-US" sz="2400" dirty="0">
                <a:solidFill>
                  <a:schemeClr val="tx1">
                    <a:lumMod val="50000"/>
                    <a:lumOff val="50000"/>
                  </a:schemeClr>
                </a:solidFill>
              </a:rPr>
              <a:t>MIT license, https://</a:t>
            </a:r>
            <a:r>
              <a:rPr lang="en-US" sz="2400" dirty="0" err="1">
                <a:solidFill>
                  <a:schemeClr val="tx1">
                    <a:lumMod val="50000"/>
                    <a:lumOff val="50000"/>
                  </a:schemeClr>
                </a:solidFill>
              </a:rPr>
              <a:t>github.com</a:t>
            </a:r>
            <a:r>
              <a:rPr lang="en-US" sz="2400" dirty="0">
                <a:solidFill>
                  <a:schemeClr val="tx1">
                    <a:lumMod val="50000"/>
                    <a:lumOff val="50000"/>
                  </a:schemeClr>
                </a:solidFill>
              </a:rPr>
              <a:t>/usc-isi-i2</a:t>
            </a:r>
            <a:endParaRPr lang="en-US" dirty="0"/>
          </a:p>
        </p:txBody>
      </p:sp>
      <p:sp>
        <p:nvSpPr>
          <p:cNvPr id="3" name="Content Placeholder 2">
            <a:extLst>
              <a:ext uri="{FF2B5EF4-FFF2-40B4-BE49-F238E27FC236}">
                <a16:creationId xmlns="" xmlns:a16="http://schemas.microsoft.com/office/drawing/2014/main" id="{99013B3B-8B51-42C1-91C3-FBF3E6050F8B}"/>
              </a:ext>
            </a:extLst>
          </p:cNvPr>
          <p:cNvSpPr>
            <a:spLocks noGrp="1"/>
          </p:cNvSpPr>
          <p:nvPr>
            <p:ph idx="1"/>
          </p:nvPr>
        </p:nvSpPr>
        <p:spPr/>
        <p:txBody>
          <a:bodyPr>
            <a:normAutofit fontScale="70000" lnSpcReduction="20000"/>
          </a:bodyPr>
          <a:lstStyle/>
          <a:p>
            <a:r>
              <a:rPr lang="en-US" dirty="0" smtClean="0"/>
              <a:t>Enable end-users to construct domain-specific KGs</a:t>
            </a:r>
          </a:p>
          <a:p>
            <a:pPr lvl="1"/>
            <a:r>
              <a:rPr lang="en-US" dirty="0" smtClean="0"/>
              <a:t>end users from 5 government orgs constructed KGs in less than one day</a:t>
            </a:r>
            <a:endParaRPr lang="en-US" dirty="0"/>
          </a:p>
          <a:p>
            <a:r>
              <a:rPr lang="en-US" dirty="0" smtClean="0"/>
              <a:t>Suite of extraction techniques</a:t>
            </a:r>
          </a:p>
          <a:p>
            <a:pPr lvl="1"/>
            <a:r>
              <a:rPr lang="en-US" dirty="0" smtClean="0"/>
              <a:t>semi-structured HTML pages, glossaries, NLP rules, NER, tables (coming soon)</a:t>
            </a:r>
            <a:endParaRPr lang="en-US" dirty="0"/>
          </a:p>
          <a:p>
            <a:r>
              <a:rPr lang="en-US" dirty="0" smtClean="0"/>
              <a:t>KG includes provenance and confidences</a:t>
            </a:r>
          </a:p>
          <a:p>
            <a:pPr lvl="1"/>
            <a:r>
              <a:rPr lang="en-US" dirty="0" smtClean="0"/>
              <a:t>enable research to improve extractions and KG quality</a:t>
            </a:r>
          </a:p>
          <a:p>
            <a:r>
              <a:rPr lang="en-US" dirty="0" smtClean="0"/>
              <a:t>Scalable</a:t>
            </a:r>
            <a:endParaRPr lang="en-US" dirty="0"/>
          </a:p>
          <a:p>
            <a:pPr lvl="1"/>
            <a:r>
              <a:rPr lang="en-US" dirty="0" smtClean="0"/>
              <a:t>runs on laptop (~100K docs), cluster (&gt; 100M docs)</a:t>
            </a:r>
          </a:p>
          <a:p>
            <a:r>
              <a:rPr lang="en-US" dirty="0" smtClean="0"/>
              <a:t>Robust</a:t>
            </a:r>
          </a:p>
          <a:p>
            <a:pPr lvl="1"/>
            <a:r>
              <a:rPr lang="en-US" dirty="0" smtClean="0"/>
              <a:t>Deployed to many law enforcement agencies</a:t>
            </a:r>
          </a:p>
          <a:p>
            <a:r>
              <a:rPr lang="en-US" dirty="0" smtClean="0"/>
              <a:t>Easy to install</a:t>
            </a:r>
          </a:p>
          <a:p>
            <a:pPr lvl="1"/>
            <a:r>
              <a:rPr lang="en-US" dirty="0" smtClean="0"/>
              <a:t>Aug 31 2017:</a:t>
            </a:r>
            <a:r>
              <a:rPr lang="en-US" dirty="0" smtClean="0"/>
              <a:t> Docker deployment with single “</a:t>
            </a:r>
            <a:r>
              <a:rPr lang="en-US" dirty="0" err="1" smtClean="0"/>
              <a:t>docker</a:t>
            </a:r>
            <a:r>
              <a:rPr lang="en-US" dirty="0" smtClean="0"/>
              <a:t> </a:t>
            </a:r>
            <a:r>
              <a:rPr lang="en-US" dirty="0" err="1" smtClean="0"/>
              <a:t>componse</a:t>
            </a:r>
            <a:r>
              <a:rPr lang="en-US" dirty="0" smtClean="0"/>
              <a:t> up” installation</a:t>
            </a:r>
            <a:endParaRPr lang="en-US" dirty="0"/>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82</a:t>
            </a:fld>
            <a:endParaRPr lang="en-US"/>
          </a:p>
        </p:txBody>
      </p:sp>
    </p:spTree>
    <p:extLst>
      <p:ext uri="{BB962C8B-B14F-4D97-AF65-F5344CB8AC3E}">
        <p14:creationId xmlns:p14="http://schemas.microsoft.com/office/powerpoint/2010/main" val="5935150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Knowledge Graph Completion</a:t>
            </a:r>
            <a:endParaRPr lang="en-US" dirty="0"/>
          </a:p>
        </p:txBody>
      </p:sp>
      <p:sp>
        <p:nvSpPr>
          <p:cNvPr id="5" name="Text Placeholder 4"/>
          <p:cNvSpPr>
            <a:spLocks noGrp="1"/>
          </p:cNvSpPr>
          <p:nvPr>
            <p:ph type="body" idx="1"/>
          </p:nvPr>
        </p:nvSpPr>
        <p:spPr>
          <a:xfrm>
            <a:off x="816864" y="6010599"/>
            <a:ext cx="10363200" cy="502660"/>
          </a:xfrm>
        </p:spPr>
        <p:txBody>
          <a:bodyPr>
            <a:normAutofit fontScale="92500" lnSpcReduction="10000"/>
          </a:bodyPr>
          <a:lstStyle/>
          <a:p>
            <a:r>
              <a:rPr lang="en-US"/>
              <a:t>Our thanks to Lise Getoor for some slides on Entity Resolution and PSL</a:t>
            </a:r>
            <a:endParaRPr lang="en-US" dirty="0"/>
          </a:p>
        </p:txBody>
      </p:sp>
    </p:spTree>
    <p:extLst>
      <p:ext uri="{BB962C8B-B14F-4D97-AF65-F5344CB8AC3E}">
        <p14:creationId xmlns:p14="http://schemas.microsoft.com/office/powerpoint/2010/main" val="17810485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 </a:t>
            </a:r>
          </a:p>
        </p:txBody>
      </p:sp>
      <p:sp>
        <p:nvSpPr>
          <p:cNvPr id="3" name="Content Placeholder 2"/>
          <p:cNvSpPr>
            <a:spLocks noGrp="1"/>
          </p:cNvSpPr>
          <p:nvPr>
            <p:ph idx="1"/>
          </p:nvPr>
        </p:nvSpPr>
        <p:spPr/>
        <p:txBody>
          <a:bodyPr/>
          <a:lstStyle/>
          <a:p>
            <a:r>
              <a:rPr lang="en-US"/>
              <a:t>Extractions are noisy</a:t>
            </a:r>
          </a:p>
          <a:p>
            <a:r>
              <a:rPr lang="en-US"/>
              <a:t>Noise is </a:t>
            </a:r>
            <a:r>
              <a:rPr lang="en-US">
                <a:solidFill>
                  <a:srgbClr val="FF0000"/>
                </a:solidFill>
              </a:rPr>
              <a:t>not random</a:t>
            </a:r>
          </a:p>
          <a:p>
            <a:pPr lvl="1"/>
            <a:r>
              <a:rPr lang="en-US"/>
              <a:t>	Postal code got extracted as phone</a:t>
            </a:r>
          </a:p>
          <a:p>
            <a:pPr lvl="1"/>
            <a:r>
              <a:rPr lang="en-US"/>
              <a:t>	Email ID, social network ID got interchanged</a:t>
            </a:r>
          </a:p>
          <a:p>
            <a:pPr lvl="1"/>
            <a:r>
              <a:rPr lang="en-US"/>
              <a:t>	</a:t>
            </a:r>
            <a:r>
              <a:rPr lang="en-US">
                <a:solidFill>
                  <a:srgbClr val="FF0000"/>
                </a:solidFill>
              </a:rPr>
              <a:t>Entity Disambiguation</a:t>
            </a:r>
            <a:r>
              <a:rPr lang="en-US"/>
              <a:t>: Charlotte, NC vs. Charlotte the person</a:t>
            </a:r>
          </a:p>
          <a:p>
            <a:r>
              <a:rPr lang="en-US"/>
              <a:t>Complete the knowledge graph by </a:t>
            </a:r>
            <a:r>
              <a:rPr lang="en-US">
                <a:solidFill>
                  <a:srgbClr val="FF0000"/>
                </a:solidFill>
              </a:rPr>
              <a:t>inferring </a:t>
            </a:r>
            <a:r>
              <a:rPr lang="en-US"/>
              <a:t>wrong links, new links</a:t>
            </a:r>
          </a:p>
          <a:p>
            <a:endParaRPr lang="en-US"/>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84</a:t>
            </a:fld>
            <a:endParaRPr lang="en-US"/>
          </a:p>
        </p:txBody>
      </p:sp>
    </p:spTree>
    <p:extLst>
      <p:ext uri="{BB962C8B-B14F-4D97-AF65-F5344CB8AC3E}">
        <p14:creationId xmlns:p14="http://schemas.microsoft.com/office/powerpoint/2010/main" val="19251327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FEC989-3695-42EB-A9F6-6F8B3A92F465}"/>
              </a:ext>
            </a:extLst>
          </p:cNvPr>
          <p:cNvSpPr>
            <a:spLocks noGrp="1"/>
          </p:cNvSpPr>
          <p:nvPr>
            <p:ph type="title"/>
          </p:nvPr>
        </p:nvSpPr>
        <p:spPr/>
        <p:txBody>
          <a:bodyPr/>
          <a:lstStyle/>
          <a:p>
            <a:r>
              <a:rPr lang="en-US"/>
              <a:t>Some solutions we’ll cover today</a:t>
            </a:r>
          </a:p>
        </p:txBody>
      </p:sp>
      <p:sp>
        <p:nvSpPr>
          <p:cNvPr id="3" name="Content Placeholder 2">
            <a:extLst>
              <a:ext uri="{FF2B5EF4-FFF2-40B4-BE49-F238E27FC236}">
                <a16:creationId xmlns:a16="http://schemas.microsoft.com/office/drawing/2014/main" xmlns="" id="{3F0DDF4F-12E2-4910-BCFD-C26C785475F8}"/>
              </a:ext>
            </a:extLst>
          </p:cNvPr>
          <p:cNvSpPr>
            <a:spLocks noGrp="1"/>
          </p:cNvSpPr>
          <p:nvPr>
            <p:ph idx="1"/>
          </p:nvPr>
        </p:nvSpPr>
        <p:spPr/>
        <p:txBody>
          <a:bodyPr/>
          <a:lstStyle/>
          <a:p>
            <a:r>
              <a:rPr lang="en-US"/>
              <a:t>Entity Resolution (ER)</a:t>
            </a:r>
          </a:p>
          <a:p>
            <a:r>
              <a:rPr lang="en-US"/>
              <a:t>Probabilistic Soft Logic (PSL)</a:t>
            </a:r>
          </a:p>
          <a:p>
            <a:r>
              <a:rPr lang="en-US"/>
              <a:t>Knowledge Graphs in Latent Space aka knowledge graph embeddings</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85</a:t>
            </a:fld>
            <a:endParaRPr lang="en-US"/>
          </a:p>
        </p:txBody>
      </p:sp>
    </p:spTree>
    <p:extLst>
      <p:ext uri="{BB962C8B-B14F-4D97-AF65-F5344CB8AC3E}">
        <p14:creationId xmlns:p14="http://schemas.microsoft.com/office/powerpoint/2010/main" val="14174768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Entity Resolution (ER)</a:t>
            </a:r>
            <a:endParaRPr lang="en-US" dirty="0"/>
          </a:p>
        </p:txBody>
      </p:sp>
      <p:sp>
        <p:nvSpPr>
          <p:cNvPr id="3" name="Text Placeholder 2">
            <a:extLst>
              <a:ext uri="{FF2B5EF4-FFF2-40B4-BE49-F238E27FC236}">
                <a16:creationId xmlns:a16="http://schemas.microsoft.com/office/drawing/2014/main" xmlns="" id="{B036D968-7620-4A31-A504-FF70A819D55F}"/>
              </a:ext>
            </a:extLst>
          </p:cNvPr>
          <p:cNvSpPr>
            <a:spLocks noGrp="1"/>
          </p:cNvSpPr>
          <p:nvPr>
            <p:ph type="body" idx="1"/>
          </p:nvPr>
        </p:nvSpPr>
        <p:spPr/>
        <p:txBody>
          <a:bodyPr>
            <a:normAutofit fontScale="92500" lnSpcReduction="10000"/>
          </a:bodyPr>
          <a:lstStyle/>
          <a:p>
            <a:endParaRPr lang="en-US"/>
          </a:p>
        </p:txBody>
      </p:sp>
    </p:spTree>
    <p:extLst>
      <p:ext uri="{BB962C8B-B14F-4D97-AF65-F5344CB8AC3E}">
        <p14:creationId xmlns:p14="http://schemas.microsoft.com/office/powerpoint/2010/main" val="149772514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8DE974-736B-441B-A31B-5AE1C27BB0E5}"/>
              </a:ext>
            </a:extLst>
          </p:cNvPr>
          <p:cNvSpPr>
            <a:spLocks noGrp="1"/>
          </p:cNvSpPr>
          <p:nvPr>
            <p:ph type="title"/>
          </p:nvPr>
        </p:nvSpPr>
        <p:spPr/>
        <p:txBody>
          <a:bodyPr/>
          <a:lstStyle/>
          <a:p>
            <a:r>
              <a:rPr lang="en-US"/>
              <a:t>Entity Resolution (ER)</a:t>
            </a:r>
          </a:p>
        </p:txBody>
      </p:sp>
      <p:sp>
        <p:nvSpPr>
          <p:cNvPr id="3" name="Content Placeholder 2">
            <a:extLst>
              <a:ext uri="{FF2B5EF4-FFF2-40B4-BE49-F238E27FC236}">
                <a16:creationId xmlns:a16="http://schemas.microsoft.com/office/drawing/2014/main" xmlns="" id="{8E261AA5-7B8C-45F0-88F0-66206BC7955C}"/>
              </a:ext>
            </a:extLst>
          </p:cNvPr>
          <p:cNvSpPr>
            <a:spLocks noGrp="1"/>
          </p:cNvSpPr>
          <p:nvPr>
            <p:ph idx="1"/>
          </p:nvPr>
        </p:nvSpPr>
        <p:spPr/>
        <p:txBody>
          <a:bodyPr/>
          <a:lstStyle/>
          <a:p>
            <a:r>
              <a:rPr lang="en-US"/>
              <a:t>The problem of </a:t>
            </a:r>
            <a:r>
              <a:rPr lang="en-US">
                <a:solidFill>
                  <a:srgbClr val="FF0000"/>
                </a:solidFill>
              </a:rPr>
              <a:t>clustering mentions </a:t>
            </a:r>
            <a:r>
              <a:rPr lang="en-US"/>
              <a:t>that refer to the </a:t>
            </a:r>
            <a:r>
              <a:rPr lang="en-US">
                <a:solidFill>
                  <a:srgbClr val="FF0000"/>
                </a:solidFill>
              </a:rPr>
              <a:t>same underlying entity</a:t>
            </a:r>
          </a:p>
          <a:p>
            <a:endParaRPr lang="en-US"/>
          </a:p>
          <a:p>
            <a:endParaRPr lang="en-US"/>
          </a:p>
        </p:txBody>
      </p:sp>
      <p:pic>
        <p:nvPicPr>
          <p:cNvPr id="4" name="Picture 3">
            <a:extLst>
              <a:ext uri="{FF2B5EF4-FFF2-40B4-BE49-F238E27FC236}">
                <a16:creationId xmlns:a16="http://schemas.microsoft.com/office/drawing/2014/main" xmlns="" id="{68E64E77-2950-4B2B-AD98-FD2B6C3DDD16}"/>
              </a:ext>
            </a:extLst>
          </p:cNvPr>
          <p:cNvPicPr>
            <a:picLocks noChangeAspect="1"/>
          </p:cNvPicPr>
          <p:nvPr/>
        </p:nvPicPr>
        <p:blipFill>
          <a:blip r:embed="rId2"/>
          <a:stretch>
            <a:fillRect/>
          </a:stretch>
        </p:blipFill>
        <p:spPr>
          <a:xfrm>
            <a:off x="2814828" y="3774376"/>
            <a:ext cx="5562600" cy="942975"/>
          </a:xfrm>
          <a:prstGeom prst="rect">
            <a:avLst/>
          </a:prstGeom>
        </p:spPr>
      </p:pic>
      <p:pic>
        <p:nvPicPr>
          <p:cNvPr id="5" name="Picture 4">
            <a:extLst>
              <a:ext uri="{FF2B5EF4-FFF2-40B4-BE49-F238E27FC236}">
                <a16:creationId xmlns:a16="http://schemas.microsoft.com/office/drawing/2014/main" xmlns="" id="{B449E4D9-6258-49D2-83F2-9826E49C788A}"/>
              </a:ext>
            </a:extLst>
          </p:cNvPr>
          <p:cNvPicPr>
            <a:picLocks noChangeAspect="1"/>
          </p:cNvPicPr>
          <p:nvPr/>
        </p:nvPicPr>
        <p:blipFill>
          <a:blip r:embed="rId3"/>
          <a:stretch>
            <a:fillRect/>
          </a:stretch>
        </p:blipFill>
        <p:spPr>
          <a:xfrm>
            <a:off x="6184178" y="4754881"/>
            <a:ext cx="5520142" cy="1066604"/>
          </a:xfrm>
          <a:prstGeom prst="rect">
            <a:avLst/>
          </a:prstGeom>
        </p:spPr>
      </p:pic>
      <p:sp>
        <p:nvSpPr>
          <p:cNvPr id="6" name="Rectangle 5">
            <a:extLst>
              <a:ext uri="{FF2B5EF4-FFF2-40B4-BE49-F238E27FC236}">
                <a16:creationId xmlns:a16="http://schemas.microsoft.com/office/drawing/2014/main" xmlns="" id="{B7DCFB47-F944-4361-ABAE-8FF036B717EB}"/>
              </a:ext>
            </a:extLst>
          </p:cNvPr>
          <p:cNvSpPr/>
          <p:nvPr/>
        </p:nvSpPr>
        <p:spPr>
          <a:xfrm>
            <a:off x="6364224" y="5693664"/>
            <a:ext cx="1621536" cy="280416"/>
          </a:xfrm>
          <a:prstGeom prst="rect">
            <a:avLst/>
          </a:prstGeom>
          <a:solidFill>
            <a:schemeClr val="bg1"/>
          </a:solidFill>
        </p:spPr>
        <p:txBody>
          <a:bodyPr wrap="square" rtlCol="0" anchor="ctr">
            <a:noAutofit/>
          </a:bodyPr>
          <a:lstStyle/>
          <a:p>
            <a:pPr algn="ctr"/>
            <a:endParaRPr lang="en-US" sz="2800">
              <a:solidFill>
                <a:schemeClr val="bg1"/>
              </a:solidFill>
              <a:latin typeface="Futura Medium" charset="0"/>
              <a:ea typeface="Futura Medium" charset="0"/>
              <a:cs typeface="Futura Medium" charset="0"/>
            </a:endParaRPr>
          </a:p>
        </p:txBody>
      </p:sp>
      <p:pic>
        <p:nvPicPr>
          <p:cNvPr id="7" name="Picture 6">
            <a:extLst>
              <a:ext uri="{FF2B5EF4-FFF2-40B4-BE49-F238E27FC236}">
                <a16:creationId xmlns:a16="http://schemas.microsoft.com/office/drawing/2014/main" xmlns="" id="{007B2C22-2C7F-49DE-891C-CD4A364D0FCF}"/>
              </a:ext>
            </a:extLst>
          </p:cNvPr>
          <p:cNvPicPr>
            <a:picLocks noChangeAspect="1"/>
          </p:cNvPicPr>
          <p:nvPr/>
        </p:nvPicPr>
        <p:blipFill>
          <a:blip r:embed="rId4"/>
          <a:stretch>
            <a:fillRect/>
          </a:stretch>
        </p:blipFill>
        <p:spPr>
          <a:xfrm>
            <a:off x="3105912" y="4996815"/>
            <a:ext cx="3200400" cy="400050"/>
          </a:xfrm>
          <a:prstGeom prst="rect">
            <a:avLst/>
          </a:prstGeom>
        </p:spPr>
      </p:pic>
      <p:pic>
        <p:nvPicPr>
          <p:cNvPr id="8" name="Picture 7">
            <a:extLst>
              <a:ext uri="{FF2B5EF4-FFF2-40B4-BE49-F238E27FC236}">
                <a16:creationId xmlns:a16="http://schemas.microsoft.com/office/drawing/2014/main" xmlns="" id="{A655CDE1-90AD-4181-8013-1D3BE61E91A6}"/>
              </a:ext>
            </a:extLst>
          </p:cNvPr>
          <p:cNvPicPr>
            <a:picLocks noChangeAspect="1"/>
          </p:cNvPicPr>
          <p:nvPr/>
        </p:nvPicPr>
        <p:blipFill>
          <a:blip r:embed="rId5"/>
          <a:stretch>
            <a:fillRect/>
          </a:stretch>
        </p:blipFill>
        <p:spPr>
          <a:xfrm>
            <a:off x="8877300" y="4166235"/>
            <a:ext cx="2971800" cy="476250"/>
          </a:xfrm>
          <a:prstGeom prst="rect">
            <a:avLst/>
          </a:prstGeom>
        </p:spPr>
      </p:pic>
      <p:pic>
        <p:nvPicPr>
          <p:cNvPr id="9" name="Picture 8">
            <a:extLst>
              <a:ext uri="{FF2B5EF4-FFF2-40B4-BE49-F238E27FC236}">
                <a16:creationId xmlns:a16="http://schemas.microsoft.com/office/drawing/2014/main" xmlns="" id="{E7BE4DFC-E976-4DF4-B7BB-FFECC35E4B6D}"/>
              </a:ext>
            </a:extLst>
          </p:cNvPr>
          <p:cNvPicPr>
            <a:picLocks noChangeAspect="1"/>
          </p:cNvPicPr>
          <p:nvPr/>
        </p:nvPicPr>
        <p:blipFill>
          <a:blip r:embed="rId6"/>
          <a:stretch>
            <a:fillRect/>
          </a:stretch>
        </p:blipFill>
        <p:spPr>
          <a:xfrm>
            <a:off x="429196" y="4196334"/>
            <a:ext cx="2238375" cy="952500"/>
          </a:xfrm>
          <a:prstGeom prst="rect">
            <a:avLst/>
          </a:prstGeom>
        </p:spPr>
      </p:pic>
      <p:sp>
        <p:nvSpPr>
          <p:cNvPr id="10" name="Footer Placeholder 9"/>
          <p:cNvSpPr>
            <a:spLocks noGrp="1"/>
          </p:cNvSpPr>
          <p:nvPr>
            <p:ph type="ftr" sz="quarter" idx="11"/>
          </p:nvPr>
        </p:nvSpPr>
        <p:spPr/>
        <p:txBody>
          <a:bodyPr/>
          <a:lstStyle/>
          <a:p>
            <a:r>
              <a:rPr lang="en-US" smtClean="0"/>
              <a:t>Kejriwal, Szekely</a:t>
            </a:r>
            <a:endParaRPr lang="en-US"/>
          </a:p>
        </p:txBody>
      </p:sp>
      <p:sp>
        <p:nvSpPr>
          <p:cNvPr id="11" name="Slide Number Placeholder 10"/>
          <p:cNvSpPr>
            <a:spLocks noGrp="1"/>
          </p:cNvSpPr>
          <p:nvPr>
            <p:ph type="sldNum" sz="quarter" idx="12"/>
          </p:nvPr>
        </p:nvSpPr>
        <p:spPr/>
        <p:txBody>
          <a:bodyPr/>
          <a:lstStyle/>
          <a:p>
            <a:fld id="{07185052-16E8-7E4B-9E32-0EAF7D224DD4}" type="slidenum">
              <a:rPr lang="en-US" smtClean="0"/>
              <a:t>87</a:t>
            </a:fld>
            <a:endParaRPr lang="en-US"/>
          </a:p>
        </p:txBody>
      </p:sp>
    </p:spTree>
    <p:extLst>
      <p:ext uri="{BB962C8B-B14F-4D97-AF65-F5344CB8AC3E}">
        <p14:creationId xmlns:p14="http://schemas.microsoft.com/office/powerpoint/2010/main" val="1777655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C59227-1B13-4709-BB44-2158F0DBBB23}"/>
              </a:ext>
            </a:extLst>
          </p:cNvPr>
          <p:cNvSpPr>
            <a:spLocks noGrp="1"/>
          </p:cNvSpPr>
          <p:nvPr>
            <p:ph type="title"/>
          </p:nvPr>
        </p:nvSpPr>
        <p:spPr/>
        <p:txBody>
          <a:bodyPr/>
          <a:lstStyle/>
          <a:p>
            <a:r>
              <a:rPr lang="en-US"/>
              <a:t>Example: Linking Dbpedia to Freebase</a:t>
            </a:r>
          </a:p>
        </p:txBody>
      </p:sp>
      <p:pic>
        <p:nvPicPr>
          <p:cNvPr id="4" name="Picture 3">
            <a:extLst>
              <a:ext uri="{FF2B5EF4-FFF2-40B4-BE49-F238E27FC236}">
                <a16:creationId xmlns:a16="http://schemas.microsoft.com/office/drawing/2014/main" xmlns="" id="{E6E24909-C15E-467C-B845-6016B3E0747C}"/>
              </a:ext>
            </a:extLst>
          </p:cNvPr>
          <p:cNvPicPr>
            <a:picLocks noChangeAspect="1"/>
          </p:cNvPicPr>
          <p:nvPr/>
        </p:nvPicPr>
        <p:blipFill>
          <a:blip r:embed="rId2"/>
          <a:stretch>
            <a:fillRect/>
          </a:stretch>
        </p:blipFill>
        <p:spPr>
          <a:xfrm>
            <a:off x="414097" y="1101642"/>
            <a:ext cx="10923533" cy="5371348"/>
          </a:xfrm>
          <a:prstGeom prst="rect">
            <a:avLst/>
          </a:prstGeom>
        </p:spPr>
      </p:pic>
      <p:sp>
        <p:nvSpPr>
          <p:cNvPr id="3" name="Footer Placeholder 2"/>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88</a:t>
            </a:fld>
            <a:endParaRPr lang="en-US"/>
          </a:p>
        </p:txBody>
      </p:sp>
    </p:spTree>
    <p:extLst>
      <p:ext uri="{BB962C8B-B14F-4D97-AF65-F5344CB8AC3E}">
        <p14:creationId xmlns:p14="http://schemas.microsoft.com/office/powerpoint/2010/main" val="5552072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1DD4C-57B0-4A6E-ACA3-683273F01AC8}"/>
              </a:ext>
            </a:extLst>
          </p:cNvPr>
          <p:cNvSpPr>
            <a:spLocks noGrp="1"/>
          </p:cNvSpPr>
          <p:nvPr>
            <p:ph type="title"/>
          </p:nvPr>
        </p:nvSpPr>
        <p:spPr/>
        <p:txBody>
          <a:bodyPr/>
          <a:lstStyle/>
          <a:p>
            <a:r>
              <a:rPr lang="en-US"/>
              <a:t>Knowledge graphs contain duplicate entities</a:t>
            </a:r>
          </a:p>
        </p:txBody>
      </p:sp>
      <p:pic>
        <p:nvPicPr>
          <p:cNvPr id="4" name="Picture 3">
            <a:extLst>
              <a:ext uri="{FF2B5EF4-FFF2-40B4-BE49-F238E27FC236}">
                <a16:creationId xmlns:a16="http://schemas.microsoft.com/office/drawing/2014/main" xmlns="" id="{637D9ED6-FAA6-46C9-B732-B523FF3B615C}"/>
              </a:ext>
            </a:extLst>
          </p:cNvPr>
          <p:cNvPicPr>
            <a:picLocks noChangeAspect="1"/>
          </p:cNvPicPr>
          <p:nvPr/>
        </p:nvPicPr>
        <p:blipFill>
          <a:blip r:embed="rId2"/>
          <a:stretch>
            <a:fillRect/>
          </a:stretch>
        </p:blipFill>
        <p:spPr>
          <a:xfrm>
            <a:off x="489673" y="1901952"/>
            <a:ext cx="10891117" cy="4546493"/>
          </a:xfrm>
          <a:prstGeom prst="rect">
            <a:avLst/>
          </a:prstGeom>
        </p:spPr>
      </p:pic>
      <p:sp>
        <p:nvSpPr>
          <p:cNvPr id="3" name="Footer Placeholder 2"/>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89</a:t>
            </a:fld>
            <a:endParaRPr lang="en-US"/>
          </a:p>
        </p:txBody>
      </p:sp>
    </p:spTree>
    <p:extLst>
      <p:ext uri="{BB962C8B-B14F-4D97-AF65-F5344CB8AC3E}">
        <p14:creationId xmlns:p14="http://schemas.microsoft.com/office/powerpoint/2010/main" val="5510818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Identify </a:t>
            </a:r>
            <a:r>
              <a:rPr lang="en-US" sz="4800" dirty="0" smtClean="0"/>
              <a:t>Human-Trafficking Victims &amp; </a:t>
            </a:r>
            <a:r>
              <a:rPr lang="en-US" sz="4800" dirty="0"/>
              <a:t>P</a:t>
            </a:r>
            <a:r>
              <a:rPr lang="en-US" sz="4800" dirty="0" smtClean="0"/>
              <a:t>rosecute </a:t>
            </a:r>
            <a:r>
              <a:rPr lang="en-US" sz="4800" dirty="0"/>
              <a:t>T</a:t>
            </a:r>
            <a:r>
              <a:rPr lang="en-US" sz="4800" dirty="0" smtClean="0"/>
              <a:t>raffickers</a:t>
            </a:r>
            <a:endParaRPr lang="en-US" sz="4800" dirty="0"/>
          </a:p>
        </p:txBody>
      </p:sp>
      <p:sp>
        <p:nvSpPr>
          <p:cNvPr id="6" name="Content Placeholder 5"/>
          <p:cNvSpPr>
            <a:spLocks noGrp="1"/>
          </p:cNvSpPr>
          <p:nvPr>
            <p:ph idx="1"/>
          </p:nvPr>
        </p:nvSpPr>
        <p:spPr/>
        <p:txBody>
          <a:bodyPr>
            <a:normAutofit fontScale="77500" lnSpcReduction="20000"/>
          </a:bodyPr>
          <a:lstStyle/>
          <a:p>
            <a:r>
              <a:rPr lang="en-US" dirty="0" smtClean="0"/>
              <a:t>Data</a:t>
            </a:r>
          </a:p>
          <a:p>
            <a:pPr lvl="1"/>
            <a:r>
              <a:rPr lang="en-US" dirty="0" smtClean="0"/>
              <a:t>100,000,000 </a:t>
            </a:r>
            <a:r>
              <a:rPr lang="en-US" dirty="0"/>
              <a:t>escort ads published on the </a:t>
            </a:r>
            <a:r>
              <a:rPr lang="en-US" dirty="0" smtClean="0"/>
              <a:t>web</a:t>
            </a:r>
          </a:p>
          <a:p>
            <a:pPr lvl="1"/>
            <a:r>
              <a:rPr lang="en-US" dirty="0" smtClean="0"/>
              <a:t>50,000 images</a:t>
            </a:r>
          </a:p>
          <a:p>
            <a:r>
              <a:rPr lang="en-US" dirty="0" smtClean="0"/>
              <a:t>Example Questions</a:t>
            </a:r>
          </a:p>
          <a:p>
            <a:pPr lvl="1"/>
            <a:r>
              <a:rPr lang="en-US" dirty="0" smtClean="0"/>
              <a:t>Identify all ads for an escort given soft identifies</a:t>
            </a:r>
          </a:p>
          <a:p>
            <a:pPr lvl="1"/>
            <a:r>
              <a:rPr lang="en-US" dirty="0" smtClean="0"/>
              <a:t>Tag ads as high-risk for human trafficking</a:t>
            </a:r>
          </a:p>
          <a:p>
            <a:pPr lvl="1"/>
            <a:r>
              <a:rPr lang="en-US" dirty="0" smtClean="0"/>
              <a:t>Identify stables of escorts controlled by one trafficker</a:t>
            </a:r>
          </a:p>
          <a:p>
            <a:pPr lvl="1"/>
            <a:r>
              <a:rPr lang="en-US" dirty="0" smtClean="0"/>
              <a:t>Identify fake images</a:t>
            </a:r>
          </a:p>
          <a:p>
            <a:pPr lvl="1"/>
            <a:r>
              <a:rPr lang="en-US" dirty="0" smtClean="0"/>
              <a:t>Identify networks of phone numbers</a:t>
            </a:r>
          </a:p>
          <a:p>
            <a:r>
              <a:rPr lang="en-US" dirty="0" smtClean="0"/>
              <a:t>Technical Challenges</a:t>
            </a:r>
          </a:p>
          <a:p>
            <a:pPr lvl="1"/>
            <a:r>
              <a:rPr lang="en-US" dirty="0" smtClean="0"/>
              <a:t>Noise, obfuscation, deception and large size</a:t>
            </a:r>
          </a:p>
          <a:p>
            <a:pPr lvl="1"/>
            <a:r>
              <a:rPr lang="en-US" dirty="0" smtClean="0"/>
              <a:t>Unique language model</a:t>
            </a:r>
          </a:p>
          <a:p>
            <a:pPr lvl="1"/>
            <a:r>
              <a:rPr lang="en-US" dirty="0" smtClean="0"/>
              <a:t>Long-tailed set of sources</a:t>
            </a:r>
          </a:p>
          <a:p>
            <a:pPr lvl="1"/>
            <a:r>
              <a:rPr lang="en-US" dirty="0" smtClean="0"/>
              <a:t>Lack of identifiers and reference data</a:t>
            </a:r>
            <a:endParaRPr lang="en-US" dirty="0"/>
          </a:p>
          <a:p>
            <a:endParaRPr lang="en-US" dirty="0"/>
          </a:p>
        </p:txBody>
      </p:sp>
      <p:sp>
        <p:nvSpPr>
          <p:cNvPr id="5" name="TextBox 4"/>
          <p:cNvSpPr txBox="1"/>
          <p:nvPr/>
        </p:nvSpPr>
        <p:spPr>
          <a:xfrm>
            <a:off x="-947293" y="5354832"/>
            <a:ext cx="184731" cy="523220"/>
          </a:xfrm>
          <a:prstGeom prst="rect">
            <a:avLst/>
          </a:prstGeom>
          <a:noFill/>
        </p:spPr>
        <p:txBody>
          <a:bodyPr wrap="none" rtlCol="0">
            <a:spAutoFit/>
          </a:bodyPr>
          <a:lstStyle/>
          <a:p>
            <a:endParaRPr lang="en-US" sz="2800" b="1" dirty="0">
              <a:latin typeface="Futura Condensed ExtraBold" charset="0"/>
              <a:ea typeface="Futura Condensed ExtraBold" charset="0"/>
              <a:cs typeface="Futura Condensed ExtraBold" charset="0"/>
            </a:endParaRPr>
          </a:p>
        </p:txBody>
      </p:sp>
      <p:sp>
        <p:nvSpPr>
          <p:cNvPr id="2" name="Footer Placeholder 1"/>
          <p:cNvSpPr>
            <a:spLocks noGrp="1"/>
          </p:cNvSpPr>
          <p:nvPr>
            <p:ph type="ftr" sz="quarter" idx="11"/>
          </p:nvPr>
        </p:nvSpPr>
        <p:spPr/>
        <p:txBody>
          <a:bodyPr/>
          <a:lstStyle/>
          <a:p>
            <a:r>
              <a:rPr lang="en-US" smtClean="0"/>
              <a:t>Kejriwal, Szekely</a:t>
            </a:r>
            <a:endParaRPr lang="en-US"/>
          </a:p>
        </p:txBody>
      </p:sp>
      <p:sp>
        <p:nvSpPr>
          <p:cNvPr id="3" name="Slide Number Placeholder 2"/>
          <p:cNvSpPr>
            <a:spLocks noGrp="1"/>
          </p:cNvSpPr>
          <p:nvPr>
            <p:ph type="sldNum" sz="quarter" idx="12"/>
          </p:nvPr>
        </p:nvSpPr>
        <p:spPr/>
        <p:txBody>
          <a:bodyPr/>
          <a:lstStyle/>
          <a:p>
            <a:fld id="{07185052-16E8-7E4B-9E32-0EAF7D224DD4}" type="slidenum">
              <a:rPr lang="en-US" smtClean="0"/>
              <a:t>9</a:t>
            </a:fld>
            <a:endParaRPr lang="en-US"/>
          </a:p>
        </p:txBody>
      </p:sp>
    </p:spTree>
    <p:extLst>
      <p:ext uri="{BB962C8B-B14F-4D97-AF65-F5344CB8AC3E}">
        <p14:creationId xmlns:p14="http://schemas.microsoft.com/office/powerpoint/2010/main" val="132740182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4C2D91-12BE-47B5-9AEA-A78348BF88DB}"/>
              </a:ext>
            </a:extLst>
          </p:cNvPr>
          <p:cNvSpPr>
            <a:spLocks noGrp="1"/>
          </p:cNvSpPr>
          <p:nvPr>
            <p:ph type="title"/>
          </p:nvPr>
        </p:nvSpPr>
        <p:spPr/>
        <p:txBody>
          <a:bodyPr/>
          <a:lstStyle/>
          <a:p>
            <a:r>
              <a:rPr lang="en-US"/>
              <a:t>Knowledge graph nodes are multi-type</a:t>
            </a:r>
          </a:p>
        </p:txBody>
      </p:sp>
      <p:pic>
        <p:nvPicPr>
          <p:cNvPr id="8" name="Picture 7">
            <a:extLst>
              <a:ext uri="{FF2B5EF4-FFF2-40B4-BE49-F238E27FC236}">
                <a16:creationId xmlns:a16="http://schemas.microsoft.com/office/drawing/2014/main" xmlns="" id="{473C947A-A8C2-40A8-B080-5D824B997F7B}"/>
              </a:ext>
            </a:extLst>
          </p:cNvPr>
          <p:cNvPicPr>
            <a:picLocks noChangeAspect="1"/>
          </p:cNvPicPr>
          <p:nvPr/>
        </p:nvPicPr>
        <p:blipFill>
          <a:blip r:embed="rId2"/>
          <a:stretch>
            <a:fillRect/>
          </a:stretch>
        </p:blipFill>
        <p:spPr>
          <a:xfrm>
            <a:off x="788971" y="1252501"/>
            <a:ext cx="10638442" cy="5230821"/>
          </a:xfrm>
          <a:prstGeom prst="rect">
            <a:avLst/>
          </a:prstGeom>
        </p:spPr>
      </p:pic>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90</a:t>
            </a:fld>
            <a:endParaRPr lang="en-US"/>
          </a:p>
        </p:txBody>
      </p:sp>
    </p:spTree>
    <p:extLst>
      <p:ext uri="{BB962C8B-B14F-4D97-AF65-F5344CB8AC3E}">
        <p14:creationId xmlns:p14="http://schemas.microsoft.com/office/powerpoint/2010/main" val="20828981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C9FB5D-099B-4229-8613-D1FEC848817A}"/>
              </a:ext>
            </a:extLst>
          </p:cNvPr>
          <p:cNvSpPr>
            <a:spLocks noGrp="1"/>
          </p:cNvSpPr>
          <p:nvPr>
            <p:ph type="title"/>
          </p:nvPr>
        </p:nvSpPr>
        <p:spPr/>
        <p:txBody>
          <a:bodyPr/>
          <a:lstStyle/>
          <a:p>
            <a:r>
              <a:rPr lang="en-US"/>
              <a:t>How to do ER?</a:t>
            </a:r>
          </a:p>
        </p:txBody>
      </p:sp>
      <p:sp>
        <p:nvSpPr>
          <p:cNvPr id="3" name="Content Placeholder 2">
            <a:extLst>
              <a:ext uri="{FF2B5EF4-FFF2-40B4-BE49-F238E27FC236}">
                <a16:creationId xmlns:a16="http://schemas.microsoft.com/office/drawing/2014/main" xmlns="" id="{8DC12107-2FAB-42A1-91CB-E6FF4F8701FE}"/>
              </a:ext>
            </a:extLst>
          </p:cNvPr>
          <p:cNvSpPr>
            <a:spLocks noGrp="1"/>
          </p:cNvSpPr>
          <p:nvPr>
            <p:ph idx="1"/>
          </p:nvPr>
        </p:nvSpPr>
        <p:spPr/>
        <p:txBody>
          <a:bodyPr/>
          <a:lstStyle/>
          <a:p>
            <a:r>
              <a:rPr lang="en-US"/>
              <a:t>Popular methods use some form of </a:t>
            </a:r>
            <a:r>
              <a:rPr lang="en-US">
                <a:solidFill>
                  <a:srgbClr val="FF0000"/>
                </a:solidFill>
              </a:rPr>
              <a:t>machine learning</a:t>
            </a:r>
            <a:r>
              <a:rPr lang="en-US"/>
              <a:t>; see surveys by </a:t>
            </a:r>
            <a:r>
              <a:rPr lang="en-US">
                <a:solidFill>
                  <a:srgbClr val="00B050"/>
                </a:solidFill>
              </a:rPr>
              <a:t>Kopcke and Rahm (2010),  Elmagarmid et al. (2007), Christophides et al. (2015)</a:t>
            </a:r>
          </a:p>
        </p:txBody>
      </p:sp>
      <p:sp>
        <p:nvSpPr>
          <p:cNvPr id="4" name="TextBox 3">
            <a:extLst>
              <a:ext uri="{FF2B5EF4-FFF2-40B4-BE49-F238E27FC236}">
                <a16:creationId xmlns:a16="http://schemas.microsoft.com/office/drawing/2014/main" xmlns="" id="{FF1346C4-040F-4053-9F6F-7D4A13DB93E4}"/>
              </a:ext>
            </a:extLst>
          </p:cNvPr>
          <p:cNvSpPr txBox="1"/>
          <p:nvPr/>
        </p:nvSpPr>
        <p:spPr>
          <a:xfrm>
            <a:off x="890016" y="4325237"/>
            <a:ext cx="1546709" cy="1015663"/>
          </a:xfrm>
          <a:prstGeom prst="rect">
            <a:avLst/>
          </a:prstGeom>
          <a:noFill/>
          <a:ln>
            <a:solidFill>
              <a:schemeClr val="accent6">
                <a:lumMod val="50000"/>
              </a:schemeClr>
            </a:solidFill>
          </a:ln>
          <a:effectLst/>
        </p:spPr>
        <p:txBody>
          <a:bodyPr wrap="square" rtlCol="0">
            <a:spAutoFit/>
          </a:bodyPr>
          <a:lstStyle/>
          <a:p>
            <a:r>
              <a:rPr lang="en-US" sz="2000" dirty="0">
                <a:solidFill>
                  <a:schemeClr val="accent2">
                    <a:lumMod val="50000"/>
                  </a:schemeClr>
                </a:solidFill>
              </a:rPr>
              <a:t>Probabilistic Matching Methods</a:t>
            </a:r>
          </a:p>
        </p:txBody>
      </p:sp>
      <p:sp>
        <p:nvSpPr>
          <p:cNvPr id="5" name="TextBox 4">
            <a:extLst>
              <a:ext uri="{FF2B5EF4-FFF2-40B4-BE49-F238E27FC236}">
                <a16:creationId xmlns:a16="http://schemas.microsoft.com/office/drawing/2014/main" xmlns="" id="{0715D579-2CBB-4522-A61E-15DB48669219}"/>
              </a:ext>
            </a:extLst>
          </p:cNvPr>
          <p:cNvSpPr txBox="1"/>
          <p:nvPr/>
        </p:nvSpPr>
        <p:spPr>
          <a:xfrm>
            <a:off x="2585773" y="4325237"/>
            <a:ext cx="1524686" cy="1015663"/>
          </a:xfrm>
          <a:prstGeom prst="rect">
            <a:avLst/>
          </a:prstGeom>
          <a:noFill/>
          <a:ln>
            <a:solidFill>
              <a:schemeClr val="accent6">
                <a:lumMod val="50000"/>
              </a:schemeClr>
            </a:solidFill>
          </a:ln>
          <a:effectLst/>
        </p:spPr>
        <p:txBody>
          <a:bodyPr wrap="square" rtlCol="0">
            <a:spAutoFit/>
          </a:bodyPr>
          <a:lstStyle/>
          <a:p>
            <a:r>
              <a:rPr lang="en-US" sz="2000" dirty="0">
                <a:solidFill>
                  <a:schemeClr val="accent2">
                    <a:lumMod val="50000"/>
                  </a:schemeClr>
                </a:solidFill>
              </a:rPr>
              <a:t>Supervised,</a:t>
            </a:r>
          </a:p>
          <a:p>
            <a:r>
              <a:rPr lang="en-US" sz="2000" dirty="0">
                <a:solidFill>
                  <a:schemeClr val="accent2">
                    <a:lumMod val="50000"/>
                  </a:schemeClr>
                </a:solidFill>
              </a:rPr>
              <a:t>Semi-supervised</a:t>
            </a:r>
          </a:p>
        </p:txBody>
      </p:sp>
      <p:sp>
        <p:nvSpPr>
          <p:cNvPr id="6" name="TextBox 5">
            <a:extLst>
              <a:ext uri="{FF2B5EF4-FFF2-40B4-BE49-F238E27FC236}">
                <a16:creationId xmlns:a16="http://schemas.microsoft.com/office/drawing/2014/main" xmlns="" id="{0D6546E7-C345-4DBF-9421-01D220D82AD3}"/>
              </a:ext>
            </a:extLst>
          </p:cNvPr>
          <p:cNvSpPr txBox="1"/>
          <p:nvPr/>
        </p:nvSpPr>
        <p:spPr>
          <a:xfrm>
            <a:off x="4248296" y="4325236"/>
            <a:ext cx="1060128" cy="707886"/>
          </a:xfrm>
          <a:prstGeom prst="rect">
            <a:avLst/>
          </a:prstGeom>
          <a:noFill/>
          <a:ln>
            <a:solidFill>
              <a:schemeClr val="accent6">
                <a:lumMod val="50000"/>
              </a:schemeClr>
            </a:solidFill>
          </a:ln>
          <a:effectLst/>
        </p:spPr>
        <p:txBody>
          <a:bodyPr wrap="square" rtlCol="0">
            <a:spAutoFit/>
          </a:bodyPr>
          <a:lstStyle/>
          <a:p>
            <a:r>
              <a:rPr lang="en-US" sz="2000" dirty="0">
                <a:solidFill>
                  <a:schemeClr val="accent2">
                    <a:lumMod val="50000"/>
                  </a:schemeClr>
                </a:solidFill>
              </a:rPr>
              <a:t>Active Learning</a:t>
            </a:r>
          </a:p>
        </p:txBody>
      </p:sp>
      <p:sp>
        <p:nvSpPr>
          <p:cNvPr id="7" name="TextBox 6">
            <a:extLst>
              <a:ext uri="{FF2B5EF4-FFF2-40B4-BE49-F238E27FC236}">
                <a16:creationId xmlns:a16="http://schemas.microsoft.com/office/drawing/2014/main" xmlns="" id="{18F83A28-05F3-4BB8-9E2D-6E9845F49395}"/>
              </a:ext>
            </a:extLst>
          </p:cNvPr>
          <p:cNvSpPr txBox="1"/>
          <p:nvPr/>
        </p:nvSpPr>
        <p:spPr>
          <a:xfrm>
            <a:off x="6727480" y="4349621"/>
            <a:ext cx="1281117" cy="707886"/>
          </a:xfrm>
          <a:prstGeom prst="rect">
            <a:avLst/>
          </a:prstGeom>
          <a:noFill/>
          <a:ln>
            <a:solidFill>
              <a:schemeClr val="accent6">
                <a:lumMod val="50000"/>
              </a:schemeClr>
            </a:solidFill>
          </a:ln>
          <a:effectLst/>
        </p:spPr>
        <p:txBody>
          <a:bodyPr wrap="square" rtlCol="0">
            <a:spAutoFit/>
          </a:bodyPr>
          <a:lstStyle/>
          <a:p>
            <a:r>
              <a:rPr lang="en-US" sz="2000" dirty="0">
                <a:solidFill>
                  <a:schemeClr val="accent2">
                    <a:lumMod val="50000"/>
                  </a:schemeClr>
                </a:solidFill>
              </a:rPr>
              <a:t>Distance Based</a:t>
            </a:r>
          </a:p>
        </p:txBody>
      </p:sp>
      <p:sp>
        <p:nvSpPr>
          <p:cNvPr id="8" name="TextBox 7">
            <a:extLst>
              <a:ext uri="{FF2B5EF4-FFF2-40B4-BE49-F238E27FC236}">
                <a16:creationId xmlns:a16="http://schemas.microsoft.com/office/drawing/2014/main" xmlns="" id="{D115434F-D2B0-47F0-BCFF-DB99C3AEB10B}"/>
              </a:ext>
            </a:extLst>
          </p:cNvPr>
          <p:cNvSpPr txBox="1"/>
          <p:nvPr/>
        </p:nvSpPr>
        <p:spPr>
          <a:xfrm>
            <a:off x="5381575" y="4325237"/>
            <a:ext cx="1281117" cy="707886"/>
          </a:xfrm>
          <a:prstGeom prst="rect">
            <a:avLst/>
          </a:prstGeom>
          <a:noFill/>
          <a:ln>
            <a:solidFill>
              <a:schemeClr val="accent6">
                <a:lumMod val="50000"/>
              </a:schemeClr>
            </a:solidFill>
          </a:ln>
          <a:effectLst/>
        </p:spPr>
        <p:txBody>
          <a:bodyPr wrap="square" rtlCol="0">
            <a:spAutoFit/>
          </a:bodyPr>
          <a:lstStyle/>
          <a:p>
            <a:r>
              <a:rPr lang="en-US" sz="2000" dirty="0">
                <a:solidFill>
                  <a:schemeClr val="accent2">
                    <a:lumMod val="50000"/>
                  </a:schemeClr>
                </a:solidFill>
              </a:rPr>
              <a:t>Rule Based</a:t>
            </a:r>
          </a:p>
        </p:txBody>
      </p:sp>
      <p:sp>
        <p:nvSpPr>
          <p:cNvPr id="9" name="TextBox 8">
            <a:extLst>
              <a:ext uri="{FF2B5EF4-FFF2-40B4-BE49-F238E27FC236}">
                <a16:creationId xmlns:a16="http://schemas.microsoft.com/office/drawing/2014/main" xmlns="" id="{E5FA22BB-5566-4ABC-9DB6-AEB18768F449}"/>
              </a:ext>
            </a:extLst>
          </p:cNvPr>
          <p:cNvSpPr txBox="1"/>
          <p:nvPr/>
        </p:nvSpPr>
        <p:spPr>
          <a:xfrm>
            <a:off x="8106347" y="4325237"/>
            <a:ext cx="1683829" cy="400110"/>
          </a:xfrm>
          <a:prstGeom prst="rect">
            <a:avLst/>
          </a:prstGeom>
          <a:noFill/>
          <a:ln>
            <a:solidFill>
              <a:schemeClr val="accent6">
                <a:lumMod val="50000"/>
              </a:schemeClr>
            </a:solidFill>
          </a:ln>
          <a:effectLst/>
        </p:spPr>
        <p:txBody>
          <a:bodyPr wrap="square" rtlCol="0">
            <a:spAutoFit/>
          </a:bodyPr>
          <a:lstStyle/>
          <a:p>
            <a:r>
              <a:rPr lang="en-US" sz="2000" dirty="0">
                <a:solidFill>
                  <a:schemeClr val="accent2">
                    <a:lumMod val="50000"/>
                  </a:schemeClr>
                </a:solidFill>
              </a:rPr>
              <a:t>Unsupervised</a:t>
            </a:r>
          </a:p>
        </p:txBody>
      </p:sp>
      <p:sp>
        <p:nvSpPr>
          <p:cNvPr id="10" name="Rectangle 9">
            <a:extLst>
              <a:ext uri="{FF2B5EF4-FFF2-40B4-BE49-F238E27FC236}">
                <a16:creationId xmlns:a16="http://schemas.microsoft.com/office/drawing/2014/main" xmlns="" id="{0FDA6435-5A91-4BEE-B200-D8AE83C9CA51}"/>
              </a:ext>
            </a:extLst>
          </p:cNvPr>
          <p:cNvSpPr/>
          <p:nvPr/>
        </p:nvSpPr>
        <p:spPr>
          <a:xfrm>
            <a:off x="2524812" y="4229730"/>
            <a:ext cx="1657044" cy="2288211"/>
          </a:xfrm>
          <a:prstGeom prst="rect">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t>
            </a:r>
          </a:p>
        </p:txBody>
      </p:sp>
      <p:sp>
        <p:nvSpPr>
          <p:cNvPr id="11" name="TextBox 10">
            <a:extLst>
              <a:ext uri="{FF2B5EF4-FFF2-40B4-BE49-F238E27FC236}">
                <a16:creationId xmlns:a16="http://schemas.microsoft.com/office/drawing/2014/main" xmlns="" id="{9A98F25F-D7DE-4AFF-8DF2-EC6E5B88053F}"/>
              </a:ext>
            </a:extLst>
          </p:cNvPr>
          <p:cNvSpPr txBox="1"/>
          <p:nvPr/>
        </p:nvSpPr>
        <p:spPr>
          <a:xfrm>
            <a:off x="2524812" y="5421542"/>
            <a:ext cx="1327778" cy="1384995"/>
          </a:xfrm>
          <a:prstGeom prst="rect">
            <a:avLst/>
          </a:prstGeom>
          <a:noFill/>
        </p:spPr>
        <p:txBody>
          <a:bodyPr wrap="square" rtlCol="0">
            <a:spAutoFit/>
          </a:bodyPr>
          <a:lstStyle/>
          <a:p>
            <a:r>
              <a:rPr lang="en-US" sz="1400" dirty="0">
                <a:solidFill>
                  <a:srgbClr val="FF0000"/>
                </a:solidFill>
              </a:rPr>
              <a:t>Marlin (SVM based)</a:t>
            </a:r>
          </a:p>
          <a:p>
            <a:r>
              <a:rPr lang="en-US" sz="1400" dirty="0" err="1">
                <a:solidFill>
                  <a:srgbClr val="0000FF"/>
                </a:solidFill>
              </a:rPr>
              <a:t>Bilenko</a:t>
            </a:r>
            <a:r>
              <a:rPr lang="en-US" sz="1400" dirty="0">
                <a:solidFill>
                  <a:srgbClr val="0000FF"/>
                </a:solidFill>
              </a:rPr>
              <a:t> and Mooney (2003)</a:t>
            </a:r>
          </a:p>
          <a:p>
            <a:endParaRPr lang="en-US" sz="1400" dirty="0">
              <a:solidFill>
                <a:srgbClr val="FF0000"/>
              </a:solidFill>
            </a:endParaRPr>
          </a:p>
        </p:txBody>
      </p:sp>
      <p:sp>
        <p:nvSpPr>
          <p:cNvPr id="15" name="Rectangle 14">
            <a:extLst>
              <a:ext uri="{FF2B5EF4-FFF2-40B4-BE49-F238E27FC236}">
                <a16:creationId xmlns:a16="http://schemas.microsoft.com/office/drawing/2014/main" xmlns="" id="{E8386737-2625-4D2A-BBDA-C89431858D4A}"/>
              </a:ext>
            </a:extLst>
          </p:cNvPr>
          <p:cNvSpPr/>
          <p:nvPr/>
        </p:nvSpPr>
        <p:spPr>
          <a:xfrm>
            <a:off x="8069770" y="4270975"/>
            <a:ext cx="2013014" cy="2458115"/>
          </a:xfrm>
          <a:prstGeom prst="rect">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t>
            </a:r>
          </a:p>
        </p:txBody>
      </p:sp>
      <p:sp>
        <p:nvSpPr>
          <p:cNvPr id="16" name="TextBox 15">
            <a:extLst>
              <a:ext uri="{FF2B5EF4-FFF2-40B4-BE49-F238E27FC236}">
                <a16:creationId xmlns:a16="http://schemas.microsoft.com/office/drawing/2014/main" xmlns="" id="{1B07ACBA-A1A4-4183-9F46-0593B9438D6B}"/>
              </a:ext>
            </a:extLst>
          </p:cNvPr>
          <p:cNvSpPr txBox="1"/>
          <p:nvPr/>
        </p:nvSpPr>
        <p:spPr>
          <a:xfrm>
            <a:off x="8069771" y="4826675"/>
            <a:ext cx="2013013" cy="2031325"/>
          </a:xfrm>
          <a:prstGeom prst="rect">
            <a:avLst/>
          </a:prstGeom>
          <a:noFill/>
        </p:spPr>
        <p:txBody>
          <a:bodyPr wrap="square" rtlCol="0">
            <a:spAutoFit/>
          </a:bodyPr>
          <a:lstStyle/>
          <a:p>
            <a:r>
              <a:rPr lang="en-US" sz="1400" dirty="0">
                <a:solidFill>
                  <a:srgbClr val="FF0000"/>
                </a:solidFill>
              </a:rPr>
              <a:t>EM</a:t>
            </a:r>
          </a:p>
          <a:p>
            <a:r>
              <a:rPr lang="en-US" sz="1400" dirty="0">
                <a:solidFill>
                  <a:srgbClr val="0000FF"/>
                </a:solidFill>
              </a:rPr>
              <a:t>Winkler (</a:t>
            </a:r>
            <a:r>
              <a:rPr lang="en-US" sz="1400">
                <a:solidFill>
                  <a:srgbClr val="0000FF"/>
                </a:solidFill>
              </a:rPr>
              <a:t>1993)</a:t>
            </a:r>
            <a:endParaRPr lang="en-US" sz="1400" dirty="0">
              <a:solidFill>
                <a:srgbClr val="FF0000"/>
              </a:solidFill>
            </a:endParaRPr>
          </a:p>
          <a:p>
            <a:r>
              <a:rPr lang="en-US" sz="1400" dirty="0">
                <a:solidFill>
                  <a:srgbClr val="FF0000"/>
                </a:solidFill>
              </a:rPr>
              <a:t>Hierarchical Graphical Models</a:t>
            </a:r>
          </a:p>
          <a:p>
            <a:r>
              <a:rPr lang="en-US" sz="1400" dirty="0" err="1">
                <a:solidFill>
                  <a:srgbClr val="0000FF"/>
                </a:solidFill>
              </a:rPr>
              <a:t>Ravikumar</a:t>
            </a:r>
            <a:r>
              <a:rPr lang="en-US" sz="1400" dirty="0">
                <a:solidFill>
                  <a:srgbClr val="0000FF"/>
                </a:solidFill>
              </a:rPr>
              <a:t> and Cohen (</a:t>
            </a:r>
            <a:r>
              <a:rPr lang="en-US" sz="1400">
                <a:solidFill>
                  <a:srgbClr val="0000FF"/>
                </a:solidFill>
              </a:rPr>
              <a:t>2004)</a:t>
            </a:r>
            <a:endParaRPr lang="en-US" sz="1400" dirty="0">
              <a:solidFill>
                <a:srgbClr val="FF0000"/>
              </a:solidFill>
            </a:endParaRPr>
          </a:p>
          <a:p>
            <a:r>
              <a:rPr lang="en-US" sz="1400" dirty="0">
                <a:solidFill>
                  <a:srgbClr val="FF0000"/>
                </a:solidFill>
              </a:rPr>
              <a:t>SVM</a:t>
            </a:r>
          </a:p>
          <a:p>
            <a:r>
              <a:rPr lang="en-US" sz="1400" dirty="0">
                <a:solidFill>
                  <a:srgbClr val="0000FF"/>
                </a:solidFill>
              </a:rPr>
              <a:t>Christen (2008)</a:t>
            </a:r>
          </a:p>
          <a:p>
            <a:endParaRPr lang="en-US" sz="1400" dirty="0">
              <a:solidFill>
                <a:srgbClr val="FF0000"/>
              </a:solidFill>
            </a:endParaRPr>
          </a:p>
        </p:txBody>
      </p:sp>
      <p:sp>
        <p:nvSpPr>
          <p:cNvPr id="12" name="Footer Placeholder 11"/>
          <p:cNvSpPr>
            <a:spLocks noGrp="1"/>
          </p:cNvSpPr>
          <p:nvPr>
            <p:ph type="ftr" sz="quarter" idx="11"/>
          </p:nvPr>
        </p:nvSpPr>
        <p:spPr/>
        <p:txBody>
          <a:bodyPr/>
          <a:lstStyle/>
          <a:p>
            <a:r>
              <a:rPr lang="en-US" smtClean="0"/>
              <a:t>Kejriwal, Szekely</a:t>
            </a:r>
            <a:endParaRPr lang="en-US"/>
          </a:p>
        </p:txBody>
      </p:sp>
      <p:sp>
        <p:nvSpPr>
          <p:cNvPr id="13" name="Slide Number Placeholder 12"/>
          <p:cNvSpPr>
            <a:spLocks noGrp="1"/>
          </p:cNvSpPr>
          <p:nvPr>
            <p:ph type="sldNum" sz="quarter" idx="12"/>
          </p:nvPr>
        </p:nvSpPr>
        <p:spPr/>
        <p:txBody>
          <a:bodyPr/>
          <a:lstStyle/>
          <a:p>
            <a:fld id="{07185052-16E8-7E4B-9E32-0EAF7D224DD4}" type="slidenum">
              <a:rPr lang="en-US" smtClean="0"/>
              <a:t>91</a:t>
            </a:fld>
            <a:endParaRPr lang="en-US"/>
          </a:p>
        </p:txBody>
      </p:sp>
    </p:spTree>
    <p:extLst>
      <p:ext uri="{BB962C8B-B14F-4D97-AF65-F5344CB8AC3E}">
        <p14:creationId xmlns:p14="http://schemas.microsoft.com/office/powerpoint/2010/main" val="11386806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833D7A-338B-49A6-BE13-F7115B3C5402}"/>
              </a:ext>
            </a:extLst>
          </p:cNvPr>
          <p:cNvSpPr>
            <a:spLocks noGrp="1"/>
          </p:cNvSpPr>
          <p:nvPr>
            <p:ph type="title"/>
          </p:nvPr>
        </p:nvSpPr>
        <p:spPr/>
        <p:txBody>
          <a:bodyPr/>
          <a:lstStyle/>
          <a:p>
            <a:r>
              <a:rPr lang="en-US"/>
              <a:t>With graph representation</a:t>
            </a:r>
          </a:p>
        </p:txBody>
      </p:sp>
      <p:sp>
        <p:nvSpPr>
          <p:cNvPr id="3" name="Content Placeholder 2">
            <a:extLst>
              <a:ext uri="{FF2B5EF4-FFF2-40B4-BE49-F238E27FC236}">
                <a16:creationId xmlns:a16="http://schemas.microsoft.com/office/drawing/2014/main" xmlns="" id="{F482D070-8D8F-4087-B5DA-36E806C976D4}"/>
              </a:ext>
            </a:extLst>
          </p:cNvPr>
          <p:cNvSpPr>
            <a:spLocks noGrp="1"/>
          </p:cNvSpPr>
          <p:nvPr>
            <p:ph idx="1"/>
          </p:nvPr>
        </p:nvSpPr>
        <p:spPr/>
        <p:txBody>
          <a:bodyPr/>
          <a:lstStyle/>
          <a:p>
            <a:r>
              <a:rPr lang="en-US"/>
              <a:t>Can </a:t>
            </a:r>
            <a:r>
              <a:rPr lang="en-US">
                <a:solidFill>
                  <a:srgbClr val="FF0000"/>
                </a:solidFill>
              </a:rPr>
              <a:t>propagate </a:t>
            </a:r>
            <a:r>
              <a:rPr lang="en-US"/>
              <a:t>similarity decisions </a:t>
            </a:r>
            <a:r>
              <a:rPr lang="en-US">
                <a:solidFill>
                  <a:srgbClr val="00B050"/>
                </a:solidFill>
              </a:rPr>
              <a:t>Melnik, Garcia-Molina and Rahm (2002)</a:t>
            </a:r>
          </a:p>
          <a:p>
            <a:pPr lvl="1"/>
            <a:r>
              <a:rPr lang="en-US"/>
              <a:t>	More expensive but better performance</a:t>
            </a:r>
          </a:p>
          <a:p>
            <a:r>
              <a:rPr lang="en-US"/>
              <a:t>Can be </a:t>
            </a:r>
            <a:r>
              <a:rPr lang="en-US">
                <a:solidFill>
                  <a:srgbClr val="FF0000"/>
                </a:solidFill>
              </a:rPr>
              <a:t>generic</a:t>
            </a:r>
            <a:r>
              <a:rPr lang="en-US"/>
              <a:t> or use </a:t>
            </a:r>
            <a:r>
              <a:rPr lang="en-US">
                <a:solidFill>
                  <a:srgbClr val="FF0000"/>
                </a:solidFill>
              </a:rPr>
              <a:t>domain knowledge </a:t>
            </a:r>
            <a:r>
              <a:rPr lang="en-US"/>
              <a:t>e.g., citation/bibliography domain </a:t>
            </a:r>
            <a:r>
              <a:rPr lang="en-US">
                <a:solidFill>
                  <a:srgbClr val="00B050"/>
                </a:solidFill>
              </a:rPr>
              <a:t>Bhattacharya and Getoor (2006,2007)</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92</a:t>
            </a:fld>
            <a:endParaRPr lang="en-US"/>
          </a:p>
        </p:txBody>
      </p:sp>
    </p:spTree>
    <p:extLst>
      <p:ext uri="{BB962C8B-B14F-4D97-AF65-F5344CB8AC3E}">
        <p14:creationId xmlns:p14="http://schemas.microsoft.com/office/powerpoint/2010/main" val="18569642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CEA58F-6009-4BC1-9268-470C9F2B5573}"/>
              </a:ext>
            </a:extLst>
          </p:cNvPr>
          <p:cNvSpPr>
            <a:spLocks noGrp="1"/>
          </p:cNvSpPr>
          <p:nvPr>
            <p:ph type="title"/>
          </p:nvPr>
        </p:nvSpPr>
        <p:spPr/>
        <p:txBody>
          <a:bodyPr/>
          <a:lstStyle/>
          <a:p>
            <a:r>
              <a:rPr lang="en-US"/>
              <a:t>Example (co-authorship)</a:t>
            </a:r>
          </a:p>
        </p:txBody>
      </p:sp>
      <p:sp>
        <p:nvSpPr>
          <p:cNvPr id="3" name="Content Placeholder 2">
            <a:extLst>
              <a:ext uri="{FF2B5EF4-FFF2-40B4-BE49-F238E27FC236}">
                <a16:creationId xmlns:a16="http://schemas.microsoft.com/office/drawing/2014/main" xmlns="" id="{A8C83706-FE62-4B42-B444-A399DD680A29}"/>
              </a:ext>
            </a:extLst>
          </p:cNvPr>
          <p:cNvSpPr>
            <a:spLocks noGrp="1"/>
          </p:cNvSpPr>
          <p:nvPr>
            <p:ph idx="1"/>
          </p:nvPr>
        </p:nvSpPr>
        <p:spPr>
          <a:xfrm>
            <a:off x="609600" y="6071614"/>
            <a:ext cx="11582400" cy="786386"/>
          </a:xfrm>
        </p:spPr>
        <p:txBody>
          <a:bodyPr>
            <a:normAutofit/>
          </a:bodyPr>
          <a:lstStyle/>
          <a:p>
            <a:pPr algn="r"/>
            <a:r>
              <a:rPr lang="en-US" sz="2400">
                <a:solidFill>
                  <a:srgbClr val="00B050"/>
                </a:solidFill>
              </a:rPr>
              <a:t>Bhattacharya and Getoor (2006,2007)</a:t>
            </a:r>
          </a:p>
        </p:txBody>
      </p:sp>
      <p:pic>
        <p:nvPicPr>
          <p:cNvPr id="4" name="Picture 3">
            <a:extLst>
              <a:ext uri="{FF2B5EF4-FFF2-40B4-BE49-F238E27FC236}">
                <a16:creationId xmlns:a16="http://schemas.microsoft.com/office/drawing/2014/main" xmlns="" id="{C7C68EA2-D74A-46E6-9CFB-C556A8EA969D}"/>
              </a:ext>
            </a:extLst>
          </p:cNvPr>
          <p:cNvPicPr>
            <a:picLocks noChangeAspect="1"/>
          </p:cNvPicPr>
          <p:nvPr/>
        </p:nvPicPr>
        <p:blipFill>
          <a:blip r:embed="rId2"/>
          <a:stretch>
            <a:fillRect/>
          </a:stretch>
        </p:blipFill>
        <p:spPr>
          <a:xfrm>
            <a:off x="1712213" y="1221486"/>
            <a:ext cx="8040941" cy="4935474"/>
          </a:xfrm>
          <a:prstGeom prst="rect">
            <a:avLst/>
          </a:prstGeom>
        </p:spPr>
      </p:pic>
      <p:sp>
        <p:nvSpPr>
          <p:cNvPr id="5" name="Footer Placeholder 4"/>
          <p:cNvSpPr>
            <a:spLocks noGrp="1"/>
          </p:cNvSpPr>
          <p:nvPr>
            <p:ph type="ftr" sz="quarter" idx="11"/>
          </p:nvPr>
        </p:nvSpPr>
        <p:spPr/>
        <p:txBody>
          <a:bodyPr/>
          <a:lstStyle/>
          <a:p>
            <a:r>
              <a:rPr lang="en-US" smtClean="0"/>
              <a:t>Kejriwal, Szekely</a:t>
            </a:r>
            <a:endParaRPr lang="en-US"/>
          </a:p>
        </p:txBody>
      </p:sp>
      <p:sp>
        <p:nvSpPr>
          <p:cNvPr id="6" name="Slide Number Placeholder 5"/>
          <p:cNvSpPr>
            <a:spLocks noGrp="1"/>
          </p:cNvSpPr>
          <p:nvPr>
            <p:ph type="sldNum" sz="quarter" idx="12"/>
          </p:nvPr>
        </p:nvSpPr>
        <p:spPr/>
        <p:txBody>
          <a:bodyPr/>
          <a:lstStyle/>
          <a:p>
            <a:fld id="{07185052-16E8-7E4B-9E32-0EAF7D224DD4}" type="slidenum">
              <a:rPr lang="en-US" smtClean="0"/>
              <a:t>93</a:t>
            </a:fld>
            <a:endParaRPr lang="en-US"/>
          </a:p>
        </p:txBody>
      </p:sp>
    </p:spTree>
    <p:extLst>
      <p:ext uri="{BB962C8B-B14F-4D97-AF65-F5344CB8AC3E}">
        <p14:creationId xmlns:p14="http://schemas.microsoft.com/office/powerpoint/2010/main" val="6189297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068EC-5D4B-4828-8A6C-759CF540C79D}"/>
              </a:ext>
            </a:extLst>
          </p:cNvPr>
          <p:cNvSpPr>
            <a:spLocks noGrp="1"/>
          </p:cNvSpPr>
          <p:nvPr>
            <p:ph type="title"/>
          </p:nvPr>
        </p:nvSpPr>
        <p:spPr/>
        <p:txBody>
          <a:bodyPr/>
          <a:lstStyle/>
          <a:p>
            <a:r>
              <a:rPr lang="en-US"/>
              <a:t>Feature functions - I</a:t>
            </a:r>
          </a:p>
        </p:txBody>
      </p:sp>
      <p:sp>
        <p:nvSpPr>
          <p:cNvPr id="14" name="Content Placeholder 2">
            <a:extLst>
              <a:ext uri="{FF2B5EF4-FFF2-40B4-BE49-F238E27FC236}">
                <a16:creationId xmlns:a16="http://schemas.microsoft.com/office/drawing/2014/main" xmlns="" id="{5BE935DF-721D-4971-A6CA-658F8EB737F0}"/>
              </a:ext>
            </a:extLst>
          </p:cNvPr>
          <p:cNvSpPr>
            <a:spLocks noGrp="1"/>
          </p:cNvSpPr>
          <p:nvPr>
            <p:ph idx="1"/>
          </p:nvPr>
        </p:nvSpPr>
        <p:spPr>
          <a:xfrm>
            <a:off x="457200" y="1600200"/>
            <a:ext cx="8229600" cy="4876800"/>
          </a:xfrm>
        </p:spPr>
        <p:txBody>
          <a:bodyPr/>
          <a:lstStyle/>
          <a:p>
            <a:r>
              <a:rPr lang="en-US" dirty="0"/>
              <a:t>First line of attack is </a:t>
            </a:r>
            <a:r>
              <a:rPr lang="en-US" i="1" dirty="0">
                <a:solidFill>
                  <a:srgbClr val="FF0000"/>
                </a:solidFill>
              </a:rPr>
              <a:t>string matching</a:t>
            </a:r>
          </a:p>
        </p:txBody>
      </p:sp>
      <p:sp>
        <p:nvSpPr>
          <p:cNvPr id="15" name="Rectangle 14">
            <a:extLst>
              <a:ext uri="{FF2B5EF4-FFF2-40B4-BE49-F238E27FC236}">
                <a16:creationId xmlns:a16="http://schemas.microsoft.com/office/drawing/2014/main" xmlns="" id="{5E1BA774-38E8-4212-8C19-285BCC3DE445}"/>
              </a:ext>
            </a:extLst>
          </p:cNvPr>
          <p:cNvSpPr/>
          <p:nvPr/>
        </p:nvSpPr>
        <p:spPr>
          <a:xfrm>
            <a:off x="2707817" y="3389895"/>
            <a:ext cx="1876890" cy="1017902"/>
          </a:xfrm>
          <a:prstGeom prst="rect">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xmlns="" id="{A89F83C1-D65A-4017-B6A7-34192A01F3D3}"/>
              </a:ext>
            </a:extLst>
          </p:cNvPr>
          <p:cNvSpPr/>
          <p:nvPr/>
        </p:nvSpPr>
        <p:spPr>
          <a:xfrm>
            <a:off x="5306710" y="3378871"/>
            <a:ext cx="1876890" cy="1017902"/>
          </a:xfrm>
          <a:prstGeom prst="rect">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E41EB156-FE41-4628-B94E-00DD003F9D3A}"/>
              </a:ext>
            </a:extLst>
          </p:cNvPr>
          <p:cNvSpPr/>
          <p:nvPr/>
        </p:nvSpPr>
        <p:spPr>
          <a:xfrm>
            <a:off x="7868252" y="3389895"/>
            <a:ext cx="1876890" cy="1017902"/>
          </a:xfrm>
          <a:prstGeom prst="rect">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69174C0E-3565-4C44-BB2D-33A3841424C2}"/>
              </a:ext>
            </a:extLst>
          </p:cNvPr>
          <p:cNvSpPr txBox="1"/>
          <p:nvPr/>
        </p:nvSpPr>
        <p:spPr>
          <a:xfrm>
            <a:off x="2876015" y="3505589"/>
            <a:ext cx="1830098" cy="830997"/>
          </a:xfrm>
          <a:prstGeom prst="rect">
            <a:avLst/>
          </a:prstGeom>
          <a:noFill/>
        </p:spPr>
        <p:txBody>
          <a:bodyPr wrap="square" rtlCol="0">
            <a:spAutoFit/>
          </a:bodyPr>
          <a:lstStyle/>
          <a:p>
            <a:r>
              <a:rPr lang="en-US" sz="2400" dirty="0">
                <a:solidFill>
                  <a:srgbClr val="5C697C"/>
                </a:solidFill>
              </a:rPr>
              <a:t>Character based</a:t>
            </a:r>
          </a:p>
        </p:txBody>
      </p:sp>
      <p:sp>
        <p:nvSpPr>
          <p:cNvPr id="19" name="TextBox 18">
            <a:extLst>
              <a:ext uri="{FF2B5EF4-FFF2-40B4-BE49-F238E27FC236}">
                <a16:creationId xmlns:a16="http://schemas.microsoft.com/office/drawing/2014/main" xmlns="" id="{50F9347C-F0EE-436C-BBD3-0E0BE87169AB}"/>
              </a:ext>
            </a:extLst>
          </p:cNvPr>
          <p:cNvSpPr txBox="1"/>
          <p:nvPr/>
        </p:nvSpPr>
        <p:spPr>
          <a:xfrm>
            <a:off x="5684766" y="3472266"/>
            <a:ext cx="1581666" cy="830997"/>
          </a:xfrm>
          <a:prstGeom prst="rect">
            <a:avLst/>
          </a:prstGeom>
          <a:noFill/>
        </p:spPr>
        <p:txBody>
          <a:bodyPr wrap="square" rtlCol="0">
            <a:spAutoFit/>
          </a:bodyPr>
          <a:lstStyle/>
          <a:p>
            <a:r>
              <a:rPr lang="en-US" sz="2400" dirty="0">
                <a:solidFill>
                  <a:schemeClr val="accent2">
                    <a:lumMod val="50000"/>
                  </a:schemeClr>
                </a:solidFill>
              </a:rPr>
              <a:t>Token based</a:t>
            </a:r>
          </a:p>
        </p:txBody>
      </p:sp>
      <p:sp>
        <p:nvSpPr>
          <p:cNvPr id="20" name="TextBox 19">
            <a:extLst>
              <a:ext uri="{FF2B5EF4-FFF2-40B4-BE49-F238E27FC236}">
                <a16:creationId xmlns:a16="http://schemas.microsoft.com/office/drawing/2014/main" xmlns="" id="{1A965514-FE0D-427C-A50F-B48BB71FAE7E}"/>
              </a:ext>
            </a:extLst>
          </p:cNvPr>
          <p:cNvSpPr txBox="1"/>
          <p:nvPr/>
        </p:nvSpPr>
        <p:spPr>
          <a:xfrm>
            <a:off x="8103219" y="3472665"/>
            <a:ext cx="1747917" cy="830997"/>
          </a:xfrm>
          <a:prstGeom prst="rect">
            <a:avLst/>
          </a:prstGeom>
          <a:noFill/>
        </p:spPr>
        <p:txBody>
          <a:bodyPr wrap="square" rtlCol="0">
            <a:spAutoFit/>
          </a:bodyPr>
          <a:lstStyle/>
          <a:p>
            <a:r>
              <a:rPr lang="en-US" sz="2400" dirty="0">
                <a:solidFill>
                  <a:schemeClr val="accent4">
                    <a:lumMod val="75000"/>
                  </a:schemeClr>
                </a:solidFill>
              </a:rPr>
              <a:t>Phonetic based</a:t>
            </a:r>
          </a:p>
        </p:txBody>
      </p:sp>
      <p:cxnSp>
        <p:nvCxnSpPr>
          <p:cNvPr id="21" name="Straight Arrow Connector 20">
            <a:extLst>
              <a:ext uri="{FF2B5EF4-FFF2-40B4-BE49-F238E27FC236}">
                <a16:creationId xmlns:a16="http://schemas.microsoft.com/office/drawing/2014/main" xmlns="" id="{A266EAE0-B060-4C53-A065-BCEBEF5E15F8}"/>
              </a:ext>
            </a:extLst>
          </p:cNvPr>
          <p:cNvCxnSpPr/>
          <p:nvPr/>
        </p:nvCxnSpPr>
        <p:spPr>
          <a:xfrm flipH="1">
            <a:off x="3893714" y="2740865"/>
            <a:ext cx="2339108" cy="638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xmlns="" id="{0FA0D486-CBFF-4D76-96B5-77DF513A84F2}"/>
              </a:ext>
            </a:extLst>
          </p:cNvPr>
          <p:cNvCxnSpPr>
            <a:endCxn id="16" idx="0"/>
          </p:cNvCxnSpPr>
          <p:nvPr/>
        </p:nvCxnSpPr>
        <p:spPr>
          <a:xfrm>
            <a:off x="6232822" y="2740865"/>
            <a:ext cx="12333" cy="638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xmlns="" id="{83743FFE-098D-4D3B-9F78-95E2902AB951}"/>
              </a:ext>
            </a:extLst>
          </p:cNvPr>
          <p:cNvCxnSpPr/>
          <p:nvPr/>
        </p:nvCxnSpPr>
        <p:spPr>
          <a:xfrm>
            <a:off x="6232822" y="2740865"/>
            <a:ext cx="2172351" cy="649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xmlns="" id="{00C8702B-F45C-4176-845B-55279F392D12}"/>
              </a:ext>
            </a:extLst>
          </p:cNvPr>
          <p:cNvSpPr txBox="1"/>
          <p:nvPr/>
        </p:nvSpPr>
        <p:spPr>
          <a:xfrm>
            <a:off x="486623" y="6108490"/>
            <a:ext cx="6735498" cy="523220"/>
          </a:xfrm>
          <a:prstGeom prst="rect">
            <a:avLst/>
          </a:prstGeom>
          <a:noFill/>
        </p:spPr>
        <p:txBody>
          <a:bodyPr wrap="none" rtlCol="0">
            <a:spAutoFit/>
          </a:bodyPr>
          <a:lstStyle/>
          <a:p>
            <a:r>
              <a:rPr lang="en-US" sz="2800" i="1" dirty="0"/>
              <a:t>Available Packages: </a:t>
            </a:r>
            <a:r>
              <a:rPr lang="en-US" sz="2800" i="1" dirty="0" err="1">
                <a:solidFill>
                  <a:srgbClr val="660066"/>
                </a:solidFill>
              </a:rPr>
              <a:t>SecondString</a:t>
            </a:r>
            <a:r>
              <a:rPr lang="en-US" sz="2800" i="1" dirty="0">
                <a:solidFill>
                  <a:srgbClr val="660066"/>
                </a:solidFill>
              </a:rPr>
              <a:t>, FEBRL, Whirl…</a:t>
            </a:r>
          </a:p>
        </p:txBody>
      </p:sp>
      <p:sp>
        <p:nvSpPr>
          <p:cNvPr id="25" name="TextBox 24">
            <a:extLst>
              <a:ext uri="{FF2B5EF4-FFF2-40B4-BE49-F238E27FC236}">
                <a16:creationId xmlns:a16="http://schemas.microsoft.com/office/drawing/2014/main" xmlns="" id="{135663FF-4507-476E-B0B1-218A868775E9}"/>
              </a:ext>
            </a:extLst>
          </p:cNvPr>
          <p:cNvSpPr txBox="1"/>
          <p:nvPr/>
        </p:nvSpPr>
        <p:spPr>
          <a:xfrm>
            <a:off x="2671241" y="4548914"/>
            <a:ext cx="2257192" cy="1754326"/>
          </a:xfrm>
          <a:prstGeom prst="rect">
            <a:avLst/>
          </a:prstGeom>
          <a:noFill/>
        </p:spPr>
        <p:txBody>
          <a:bodyPr wrap="square" rtlCol="0">
            <a:spAutoFit/>
          </a:bodyPr>
          <a:lstStyle/>
          <a:p>
            <a:r>
              <a:rPr lang="en-US" dirty="0">
                <a:solidFill>
                  <a:schemeClr val="accent5">
                    <a:lumMod val="75000"/>
                  </a:schemeClr>
                </a:solidFill>
              </a:rPr>
              <a:t>Edit Distance</a:t>
            </a:r>
          </a:p>
          <a:p>
            <a:r>
              <a:rPr lang="en-US" dirty="0">
                <a:solidFill>
                  <a:schemeClr val="accent5">
                    <a:lumMod val="75000"/>
                  </a:schemeClr>
                </a:solidFill>
              </a:rPr>
              <a:t>Affine Gap</a:t>
            </a:r>
          </a:p>
          <a:p>
            <a:r>
              <a:rPr lang="en-US" dirty="0">
                <a:solidFill>
                  <a:schemeClr val="accent5">
                    <a:lumMod val="75000"/>
                  </a:schemeClr>
                </a:solidFill>
              </a:rPr>
              <a:t>Smith-Waterman</a:t>
            </a:r>
          </a:p>
          <a:p>
            <a:r>
              <a:rPr lang="en-US" dirty="0" err="1">
                <a:solidFill>
                  <a:schemeClr val="accent5">
                    <a:lumMod val="75000"/>
                  </a:schemeClr>
                </a:solidFill>
              </a:rPr>
              <a:t>Jaro</a:t>
            </a:r>
            <a:endParaRPr lang="en-US" dirty="0">
              <a:solidFill>
                <a:schemeClr val="accent5">
                  <a:lumMod val="75000"/>
                </a:schemeClr>
              </a:solidFill>
            </a:endParaRPr>
          </a:p>
          <a:p>
            <a:r>
              <a:rPr lang="en-US" dirty="0">
                <a:solidFill>
                  <a:schemeClr val="accent5">
                    <a:lumMod val="75000"/>
                  </a:schemeClr>
                </a:solidFill>
              </a:rPr>
              <a:t>Q-gram</a:t>
            </a:r>
          </a:p>
          <a:p>
            <a:endParaRPr lang="en-US" dirty="0">
              <a:solidFill>
                <a:schemeClr val="accent5">
                  <a:lumMod val="75000"/>
                </a:schemeClr>
              </a:solidFill>
            </a:endParaRPr>
          </a:p>
        </p:txBody>
      </p:sp>
      <p:sp>
        <p:nvSpPr>
          <p:cNvPr id="26" name="TextBox 25">
            <a:extLst>
              <a:ext uri="{FF2B5EF4-FFF2-40B4-BE49-F238E27FC236}">
                <a16:creationId xmlns:a16="http://schemas.microsoft.com/office/drawing/2014/main" xmlns="" id="{8D656594-20AA-4272-B19D-9C713E1F350C}"/>
              </a:ext>
            </a:extLst>
          </p:cNvPr>
          <p:cNvSpPr txBox="1"/>
          <p:nvPr/>
        </p:nvSpPr>
        <p:spPr>
          <a:xfrm>
            <a:off x="5270133" y="4512338"/>
            <a:ext cx="2247681" cy="1754326"/>
          </a:xfrm>
          <a:prstGeom prst="rect">
            <a:avLst/>
          </a:prstGeom>
          <a:noFill/>
        </p:spPr>
        <p:txBody>
          <a:bodyPr wrap="square" rtlCol="0">
            <a:spAutoFit/>
          </a:bodyPr>
          <a:lstStyle/>
          <a:p>
            <a:r>
              <a:rPr lang="en-US" dirty="0" err="1">
                <a:solidFill>
                  <a:srgbClr val="5A4830"/>
                </a:solidFill>
              </a:rPr>
              <a:t>Monge</a:t>
            </a:r>
            <a:r>
              <a:rPr lang="en-US" dirty="0">
                <a:solidFill>
                  <a:srgbClr val="5A4830"/>
                </a:solidFill>
              </a:rPr>
              <a:t> </a:t>
            </a:r>
            <a:r>
              <a:rPr lang="en-US" dirty="0" err="1">
                <a:solidFill>
                  <a:srgbClr val="5A4830"/>
                </a:solidFill>
              </a:rPr>
              <a:t>Elkan</a:t>
            </a:r>
            <a:endParaRPr lang="en-US" dirty="0">
              <a:solidFill>
                <a:srgbClr val="5A4830"/>
              </a:solidFill>
            </a:endParaRPr>
          </a:p>
          <a:p>
            <a:r>
              <a:rPr lang="en-US" dirty="0">
                <a:solidFill>
                  <a:srgbClr val="5A4830"/>
                </a:solidFill>
              </a:rPr>
              <a:t>TF-IDF</a:t>
            </a:r>
          </a:p>
          <a:p>
            <a:pPr marL="742950" lvl="1" indent="-285750">
              <a:buFont typeface="Arial"/>
              <a:buChar char="•"/>
            </a:pPr>
            <a:r>
              <a:rPr lang="en-US" dirty="0">
                <a:solidFill>
                  <a:srgbClr val="5A4830"/>
                </a:solidFill>
              </a:rPr>
              <a:t>Soft</a:t>
            </a:r>
          </a:p>
          <a:p>
            <a:pPr marL="742950" lvl="1" indent="-285750">
              <a:buFont typeface="Arial"/>
              <a:buChar char="•"/>
            </a:pPr>
            <a:r>
              <a:rPr lang="en-US" dirty="0">
                <a:solidFill>
                  <a:srgbClr val="5A4830"/>
                </a:solidFill>
              </a:rPr>
              <a:t>Q-gram</a:t>
            </a:r>
          </a:p>
          <a:p>
            <a:r>
              <a:rPr lang="en-US" dirty="0" err="1">
                <a:solidFill>
                  <a:srgbClr val="5A4830"/>
                </a:solidFill>
              </a:rPr>
              <a:t>Jaccard</a:t>
            </a:r>
            <a:endParaRPr lang="en-US" dirty="0">
              <a:solidFill>
                <a:srgbClr val="5A4830"/>
              </a:solidFill>
            </a:endParaRPr>
          </a:p>
          <a:p>
            <a:endParaRPr lang="en-US" dirty="0">
              <a:solidFill>
                <a:srgbClr val="5A4830"/>
              </a:solidFill>
            </a:endParaRPr>
          </a:p>
        </p:txBody>
      </p:sp>
      <p:sp>
        <p:nvSpPr>
          <p:cNvPr id="27" name="TextBox 26">
            <a:extLst>
              <a:ext uri="{FF2B5EF4-FFF2-40B4-BE49-F238E27FC236}">
                <a16:creationId xmlns:a16="http://schemas.microsoft.com/office/drawing/2014/main" xmlns="" id="{693E6795-8E1F-4CF9-B62F-EE0F3726B6D9}"/>
              </a:ext>
            </a:extLst>
          </p:cNvPr>
          <p:cNvSpPr txBox="1"/>
          <p:nvPr/>
        </p:nvSpPr>
        <p:spPr>
          <a:xfrm>
            <a:off x="7819484" y="4556438"/>
            <a:ext cx="2519332" cy="1754326"/>
          </a:xfrm>
          <a:prstGeom prst="rect">
            <a:avLst/>
          </a:prstGeom>
          <a:noFill/>
        </p:spPr>
        <p:txBody>
          <a:bodyPr wrap="square" rtlCol="0">
            <a:spAutoFit/>
          </a:bodyPr>
          <a:lstStyle/>
          <a:p>
            <a:r>
              <a:rPr lang="en-US" dirty="0" err="1">
                <a:solidFill>
                  <a:srgbClr val="394350"/>
                </a:solidFill>
              </a:rPr>
              <a:t>Soundex</a:t>
            </a:r>
            <a:endParaRPr lang="en-US" dirty="0">
              <a:solidFill>
                <a:srgbClr val="394350"/>
              </a:solidFill>
            </a:endParaRPr>
          </a:p>
          <a:p>
            <a:r>
              <a:rPr lang="en-US" dirty="0">
                <a:solidFill>
                  <a:srgbClr val="394350"/>
                </a:solidFill>
              </a:rPr>
              <a:t>NYSIIS</a:t>
            </a:r>
          </a:p>
          <a:p>
            <a:r>
              <a:rPr lang="en-US" dirty="0">
                <a:solidFill>
                  <a:srgbClr val="394350"/>
                </a:solidFill>
              </a:rPr>
              <a:t>ONCA</a:t>
            </a:r>
          </a:p>
          <a:p>
            <a:r>
              <a:rPr lang="en-US" dirty="0" err="1">
                <a:solidFill>
                  <a:srgbClr val="394350"/>
                </a:solidFill>
              </a:rPr>
              <a:t>Metaphone</a:t>
            </a:r>
            <a:endParaRPr lang="en-US" dirty="0">
              <a:solidFill>
                <a:srgbClr val="394350"/>
              </a:solidFill>
            </a:endParaRPr>
          </a:p>
          <a:p>
            <a:r>
              <a:rPr lang="en-US" dirty="0">
                <a:solidFill>
                  <a:srgbClr val="394350"/>
                </a:solidFill>
              </a:rPr>
              <a:t>Double </a:t>
            </a:r>
            <a:r>
              <a:rPr lang="en-US" dirty="0" err="1">
                <a:solidFill>
                  <a:srgbClr val="394350"/>
                </a:solidFill>
              </a:rPr>
              <a:t>Metaphone</a:t>
            </a:r>
            <a:endParaRPr lang="en-US" dirty="0">
              <a:solidFill>
                <a:srgbClr val="394350"/>
              </a:solidFill>
            </a:endParaRPr>
          </a:p>
          <a:p>
            <a:endParaRPr lang="en-US" dirty="0">
              <a:solidFill>
                <a:srgbClr val="394350"/>
              </a:solidFill>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94</a:t>
            </a:fld>
            <a:endParaRPr lang="en-US"/>
          </a:p>
        </p:txBody>
      </p:sp>
    </p:spTree>
    <p:extLst>
      <p:ext uri="{BB962C8B-B14F-4D97-AF65-F5344CB8AC3E}">
        <p14:creationId xmlns:p14="http://schemas.microsoft.com/office/powerpoint/2010/main" val="20891402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068EC-5D4B-4828-8A6C-759CF540C79D}"/>
              </a:ext>
            </a:extLst>
          </p:cNvPr>
          <p:cNvSpPr>
            <a:spLocks noGrp="1"/>
          </p:cNvSpPr>
          <p:nvPr>
            <p:ph type="title"/>
          </p:nvPr>
        </p:nvSpPr>
        <p:spPr/>
        <p:txBody>
          <a:bodyPr/>
          <a:lstStyle/>
          <a:p>
            <a:r>
              <a:rPr lang="en-US"/>
              <a:t>Feature functions - II</a:t>
            </a:r>
          </a:p>
        </p:txBody>
      </p:sp>
      <p:sp>
        <p:nvSpPr>
          <p:cNvPr id="14" name="Content Placeholder 2">
            <a:extLst>
              <a:ext uri="{FF2B5EF4-FFF2-40B4-BE49-F238E27FC236}">
                <a16:creationId xmlns:a16="http://schemas.microsoft.com/office/drawing/2014/main" xmlns="" id="{5BE935DF-721D-4971-A6CA-658F8EB737F0}"/>
              </a:ext>
            </a:extLst>
          </p:cNvPr>
          <p:cNvSpPr>
            <a:spLocks noGrp="1"/>
          </p:cNvSpPr>
          <p:nvPr>
            <p:ph idx="1"/>
          </p:nvPr>
        </p:nvSpPr>
        <p:spPr>
          <a:xfrm>
            <a:off x="457200" y="1600200"/>
            <a:ext cx="11210544" cy="4876800"/>
          </a:xfrm>
        </p:spPr>
        <p:txBody>
          <a:bodyPr/>
          <a:lstStyle/>
          <a:p>
            <a:r>
              <a:rPr lang="en-US"/>
              <a:t>Unusual domains have many </a:t>
            </a:r>
            <a:r>
              <a:rPr lang="en-US">
                <a:solidFill>
                  <a:srgbClr val="FF0000"/>
                </a:solidFill>
              </a:rPr>
              <a:t>non-text</a:t>
            </a:r>
            <a:r>
              <a:rPr lang="en-US">
                <a:solidFill>
                  <a:srgbClr val="7030A0"/>
                </a:solidFill>
              </a:rPr>
              <a:t> </a:t>
            </a:r>
            <a:r>
              <a:rPr lang="en-US"/>
              <a:t>fields Feature functions may have to be hand-crafted or </a:t>
            </a:r>
            <a:r>
              <a:rPr lang="en-US">
                <a:solidFill>
                  <a:srgbClr val="FF0000"/>
                </a:solidFill>
              </a:rPr>
              <a:t>learned from data</a:t>
            </a:r>
            <a:r>
              <a:rPr lang="en-US"/>
              <a:t>:</a:t>
            </a:r>
          </a:p>
          <a:p>
            <a:pPr lvl="1"/>
            <a:r>
              <a:rPr lang="en-US"/>
              <a:t>	Tracking numbers for mail fraud/narcotics</a:t>
            </a:r>
          </a:p>
          <a:p>
            <a:pPr lvl="1"/>
            <a:r>
              <a:rPr lang="en-US"/>
              <a:t>	Review IDs for human trafficking</a:t>
            </a:r>
          </a:p>
          <a:p>
            <a:pPr lvl="1"/>
            <a:r>
              <a:rPr lang="en-US"/>
              <a:t>	Stock tickers for SEC</a:t>
            </a:r>
            <a:endParaRPr lang="en-US" i="1" dirty="0">
              <a:solidFill>
                <a:srgbClr val="FF0000"/>
              </a:solidFill>
            </a:endParaRPr>
          </a:p>
        </p:txBody>
      </p:sp>
      <p:sp>
        <p:nvSpPr>
          <p:cNvPr id="3" name="Footer Placeholder 2"/>
          <p:cNvSpPr>
            <a:spLocks noGrp="1"/>
          </p:cNvSpPr>
          <p:nvPr>
            <p:ph type="ftr" sz="quarter" idx="11"/>
          </p:nvPr>
        </p:nvSpPr>
        <p:spPr/>
        <p:txBody>
          <a:bodyPr/>
          <a:lstStyle/>
          <a:p>
            <a:r>
              <a:rPr lang="en-US" smtClean="0"/>
              <a:t>Kejriwal, Szekely</a:t>
            </a:r>
            <a:endParaRPr lang="en-US"/>
          </a:p>
        </p:txBody>
      </p:sp>
      <p:sp>
        <p:nvSpPr>
          <p:cNvPr id="4" name="Slide Number Placeholder 3"/>
          <p:cNvSpPr>
            <a:spLocks noGrp="1"/>
          </p:cNvSpPr>
          <p:nvPr>
            <p:ph type="sldNum" sz="quarter" idx="12"/>
          </p:nvPr>
        </p:nvSpPr>
        <p:spPr/>
        <p:txBody>
          <a:bodyPr/>
          <a:lstStyle/>
          <a:p>
            <a:fld id="{07185052-16E8-7E4B-9E32-0EAF7D224DD4}" type="slidenum">
              <a:rPr lang="en-US" smtClean="0"/>
              <a:t>95</a:t>
            </a:fld>
            <a:endParaRPr lang="en-US"/>
          </a:p>
        </p:txBody>
      </p:sp>
    </p:spTree>
    <p:extLst>
      <p:ext uri="{BB962C8B-B14F-4D97-AF65-F5344CB8AC3E}">
        <p14:creationId xmlns:p14="http://schemas.microsoft.com/office/powerpoint/2010/main" val="82314154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8CD038-40CA-4AF9-A157-BE5829E2C39A}"/>
              </a:ext>
            </a:extLst>
          </p:cNvPr>
          <p:cNvSpPr>
            <a:spLocks noGrp="1"/>
          </p:cNvSpPr>
          <p:nvPr>
            <p:ph type="title"/>
          </p:nvPr>
        </p:nvSpPr>
        <p:spPr/>
        <p:txBody>
          <a:bodyPr/>
          <a:lstStyle/>
          <a:p>
            <a:r>
              <a:rPr lang="en-US"/>
              <a:t>Learnable string similarity</a:t>
            </a:r>
          </a:p>
        </p:txBody>
      </p:sp>
      <p:sp>
        <p:nvSpPr>
          <p:cNvPr id="3" name="Content Placeholder 2">
            <a:extLst>
              <a:ext uri="{FF2B5EF4-FFF2-40B4-BE49-F238E27FC236}">
                <a16:creationId xmlns:a16="http://schemas.microsoft.com/office/drawing/2014/main" xmlns="" id="{469BF656-4832-4937-A1DD-B1B92A31625A}"/>
              </a:ext>
            </a:extLst>
          </p:cNvPr>
          <p:cNvSpPr>
            <a:spLocks noGrp="1"/>
          </p:cNvSpPr>
          <p:nvPr>
            <p:ph idx="1"/>
          </p:nvPr>
        </p:nvSpPr>
        <p:spPr/>
        <p:txBody>
          <a:bodyPr/>
          <a:lstStyle/>
          <a:p>
            <a:r>
              <a:rPr lang="en-US"/>
              <a:t>Example: adaptive edit distance</a:t>
            </a:r>
          </a:p>
        </p:txBody>
      </p:sp>
      <p:sp>
        <p:nvSpPr>
          <p:cNvPr id="4" name="Content Placeholder 2">
            <a:extLst>
              <a:ext uri="{FF2B5EF4-FFF2-40B4-BE49-F238E27FC236}">
                <a16:creationId xmlns:a16="http://schemas.microsoft.com/office/drawing/2014/main" xmlns="" id="{6D8F8E81-FF44-4F47-B6A5-52D1EF86E376}"/>
              </a:ext>
            </a:extLst>
          </p:cNvPr>
          <p:cNvSpPr txBox="1">
            <a:spLocks/>
          </p:cNvSpPr>
          <p:nvPr/>
        </p:nvSpPr>
        <p:spPr>
          <a:xfrm>
            <a:off x="609600" y="6071614"/>
            <a:ext cx="11582400" cy="786386"/>
          </a:xfrm>
          <a:prstGeom prst="rect">
            <a:avLst/>
          </a:prstGeom>
          <a:effectLst/>
        </p:spPr>
        <p:txBody>
          <a:bodyPr vert="horz" lIns="91440" tIns="45720" rIns="91440" bIns="45720" rtlCol="0">
            <a:normAutofit/>
          </a:bodyPr>
          <a:lstStyle>
            <a:lvl1pPr marL="0" indent="0" algn="l" defTabSz="457189" rtl="0" eaLnBrk="1" latinLnBrk="0" hangingPunct="1">
              <a:lnSpc>
                <a:spcPct val="150000"/>
              </a:lnSpc>
              <a:spcBef>
                <a:spcPct val="20000"/>
              </a:spcBef>
              <a:buFont typeface="Arial"/>
              <a:buNone/>
              <a:defRPr sz="3600" b="1" i="0" kern="1200">
                <a:solidFill>
                  <a:schemeClr val="tx1"/>
                </a:solidFill>
                <a:latin typeface="Futura Condensed ExtraBold" charset="0"/>
                <a:ea typeface="Futura Condensed ExtraBold" charset="0"/>
                <a:cs typeface="Futura Condensed ExtraBold" charset="0"/>
              </a:defRPr>
            </a:lvl1pPr>
            <a:lvl2pPr marL="11113" indent="0" algn="l" defTabSz="457189" rtl="0" eaLnBrk="1" latinLnBrk="0" hangingPunct="1">
              <a:lnSpc>
                <a:spcPct val="100000"/>
              </a:lnSpc>
              <a:spcBef>
                <a:spcPct val="20000"/>
              </a:spcBef>
              <a:buFont typeface="Arial"/>
              <a:buNone/>
              <a:tabLst/>
              <a:defRPr sz="2400" b="1" i="0" kern="1200">
                <a:solidFill>
                  <a:schemeClr val="bg1">
                    <a:lumMod val="50000"/>
                  </a:schemeClr>
                </a:solidFill>
                <a:effectLst/>
                <a:latin typeface="Futura Condensed ExtraBold" charset="0"/>
                <a:ea typeface="Futura Condensed ExtraBold" charset="0"/>
                <a:cs typeface="Futura Condensed ExtraBold" charset="0"/>
              </a:defRPr>
            </a:lvl2pPr>
            <a:lvl3pPr marL="914377" indent="0" algn="l" defTabSz="457189" rtl="0" eaLnBrk="1" latinLnBrk="0" hangingPunct="1">
              <a:lnSpc>
                <a:spcPct val="150000"/>
              </a:lnSpc>
              <a:spcBef>
                <a:spcPct val="20000"/>
              </a:spcBef>
              <a:buFont typeface="Arial"/>
              <a:buNone/>
              <a:defRPr sz="1800" b="1" i="0" kern="1200">
                <a:solidFill>
                  <a:schemeClr val="bg1">
                    <a:lumMod val="50000"/>
                  </a:schemeClr>
                </a:solidFill>
                <a:latin typeface="Futura Condensed ExtraBold" charset="0"/>
                <a:ea typeface="Futura Condensed ExtraBold" charset="0"/>
                <a:cs typeface="Futura Condensed ExtraBold" charset="0"/>
              </a:defRPr>
            </a:lvl3pPr>
            <a:lvl4pPr marL="1371566"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4pPr>
            <a:lvl5pPr marL="1828754" indent="0" algn="l" defTabSz="457189" rtl="0" eaLnBrk="1" latinLnBrk="0" hangingPunct="1">
              <a:lnSpc>
                <a:spcPct val="150000"/>
              </a:lnSpc>
              <a:spcBef>
                <a:spcPct val="20000"/>
              </a:spcBef>
              <a:buFont typeface="Arial"/>
              <a:buNone/>
              <a:defRPr sz="1600" b="1" i="0" kern="1200">
                <a:solidFill>
                  <a:schemeClr val="bg1">
                    <a:lumMod val="50000"/>
                  </a:schemeClr>
                </a:solidFill>
                <a:latin typeface="Futura Condensed ExtraBold" charset="0"/>
                <a:ea typeface="Futura Condensed ExtraBold" charset="0"/>
                <a:cs typeface="Futura Condensed ExtraBold"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2400">
                <a:solidFill>
                  <a:srgbClr val="00B050"/>
                </a:solidFill>
              </a:rPr>
              <a:t>Bilenko and Mooney (2003)</a:t>
            </a:r>
          </a:p>
        </p:txBody>
      </p:sp>
      <p:pic>
        <p:nvPicPr>
          <p:cNvPr id="5" name="Picture 4">
            <a:extLst>
              <a:ext uri="{FF2B5EF4-FFF2-40B4-BE49-F238E27FC236}">
                <a16:creationId xmlns:a16="http://schemas.microsoft.com/office/drawing/2014/main" xmlns="" id="{0C5ED46F-2AFB-4F83-987F-1C252882223C}"/>
              </a:ext>
            </a:extLst>
          </p:cNvPr>
          <p:cNvPicPr>
            <a:picLocks noChangeAspect="1"/>
          </p:cNvPicPr>
          <p:nvPr/>
        </p:nvPicPr>
        <p:blipFill>
          <a:blip r:embed="rId2"/>
          <a:stretch>
            <a:fillRect/>
          </a:stretch>
        </p:blipFill>
        <p:spPr>
          <a:xfrm>
            <a:off x="4401502" y="3019044"/>
            <a:ext cx="3535490" cy="2762615"/>
          </a:xfrm>
          <a:prstGeom prst="rect">
            <a:avLst/>
          </a:prstGeom>
        </p:spPr>
      </p:pic>
      <p:sp>
        <p:nvSpPr>
          <p:cNvPr id="6" name="TextBox 5">
            <a:extLst>
              <a:ext uri="{FF2B5EF4-FFF2-40B4-BE49-F238E27FC236}">
                <a16:creationId xmlns:a16="http://schemas.microsoft.com/office/drawing/2014/main" xmlns="" id="{E1FA8781-D6F3-4E72-9CE4-1891D5727B07}"/>
              </a:ext>
            </a:extLst>
          </p:cNvPr>
          <p:cNvSpPr txBox="1"/>
          <p:nvPr/>
        </p:nvSpPr>
        <p:spPr>
          <a:xfrm>
            <a:off x="426720" y="3243072"/>
            <a:ext cx="3389376" cy="1815882"/>
          </a:xfrm>
          <a:prstGeom prst="rect">
            <a:avLst/>
          </a:prstGeom>
          <a:noFill/>
        </p:spPr>
        <p:txBody>
          <a:bodyPr wrap="square" rtlCol="0">
            <a:spAutoFit/>
          </a:bodyPr>
          <a:lstStyle/>
          <a:p>
            <a:r>
              <a:rPr lang="en-US" sz="2800" b="1">
                <a:latin typeface="Futura Condensed ExtraBold" charset="0"/>
                <a:ea typeface="Futura Condensed ExtraBold" charset="0"/>
                <a:cs typeface="Futura Condensed ExtraBold" charset="0"/>
              </a:rPr>
              <a:t>Sets of </a:t>
            </a:r>
            <a:r>
              <a:rPr lang="en-US" sz="2800" b="1">
                <a:solidFill>
                  <a:srgbClr val="FF0000"/>
                </a:solidFill>
                <a:latin typeface="Futura Condensed ExtraBold" charset="0"/>
                <a:ea typeface="Futura Condensed ExtraBold" charset="0"/>
                <a:cs typeface="Futura Condensed ExtraBold" charset="0"/>
              </a:rPr>
              <a:t>equivalent</a:t>
            </a:r>
            <a:r>
              <a:rPr lang="en-US" sz="2800" b="1">
                <a:latin typeface="Futura Condensed ExtraBold" charset="0"/>
                <a:ea typeface="Futura Condensed ExtraBold" charset="0"/>
                <a:cs typeface="Futura Condensed ExtraBold" charset="0"/>
              </a:rPr>
              <a:t> string pairs (e.g., </a:t>
            </a:r>
            <a:r>
              <a:rPr lang="en-US" sz="2800" b="1">
                <a:solidFill>
                  <a:srgbClr val="FF0000"/>
                </a:solidFill>
                <a:latin typeface="Futura Condensed ExtraBold" charset="0"/>
                <a:ea typeface="Futura Condensed ExtraBold" charset="0"/>
                <a:cs typeface="Futura Condensed ExtraBold" charset="0"/>
              </a:rPr>
              <a:t>&lt;Suite 1001, Ste. 1001&gt;</a:t>
            </a:r>
          </a:p>
        </p:txBody>
      </p:sp>
      <p:cxnSp>
        <p:nvCxnSpPr>
          <p:cNvPr id="8" name="Straight Arrow Connector 7">
            <a:extLst>
              <a:ext uri="{FF2B5EF4-FFF2-40B4-BE49-F238E27FC236}">
                <a16:creationId xmlns:a16="http://schemas.microsoft.com/office/drawing/2014/main" xmlns="" id="{E7D3D702-027B-4682-9137-D059CFFA7797}"/>
              </a:ext>
            </a:extLst>
          </p:cNvPr>
          <p:cNvCxnSpPr/>
          <p:nvPr/>
        </p:nvCxnSpPr>
        <p:spPr>
          <a:xfrm>
            <a:off x="3596640" y="4120896"/>
            <a:ext cx="115824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xmlns="" id="{E97B7874-D123-4CFE-A3FC-83B3C8E6A633}"/>
              </a:ext>
            </a:extLst>
          </p:cNvPr>
          <p:cNvCxnSpPr/>
          <p:nvPr/>
        </p:nvCxnSpPr>
        <p:spPr>
          <a:xfrm>
            <a:off x="7552944" y="4200144"/>
            <a:ext cx="115824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xmlns="" id="{303AEC24-B83F-4A4E-878C-1345B8752CF6}"/>
              </a:ext>
            </a:extLst>
          </p:cNvPr>
          <p:cNvSpPr txBox="1"/>
          <p:nvPr/>
        </p:nvSpPr>
        <p:spPr>
          <a:xfrm>
            <a:off x="8918448" y="3663696"/>
            <a:ext cx="3389376" cy="954107"/>
          </a:xfrm>
          <a:prstGeom prst="rect">
            <a:avLst/>
          </a:prstGeom>
          <a:noFill/>
        </p:spPr>
        <p:txBody>
          <a:bodyPr wrap="square" rtlCol="0">
            <a:spAutoFit/>
          </a:bodyPr>
          <a:lstStyle/>
          <a:p>
            <a:r>
              <a:rPr lang="en-US" sz="2800" b="1">
                <a:latin typeface="Futura Condensed ExtraBold" charset="0"/>
                <a:ea typeface="Futura Condensed ExtraBold" charset="0"/>
                <a:cs typeface="Futura Condensed ExtraBold" charset="0"/>
              </a:rPr>
              <a:t>Learned parameters</a:t>
            </a:r>
            <a:endParaRPr lang="en-US" sz="2800" b="1">
              <a:solidFill>
                <a:srgbClr val="FF0000"/>
              </a:solidFill>
              <a:latin typeface="Futura Condensed ExtraBold" charset="0"/>
              <a:ea typeface="Futura Condensed ExtraBold" charset="0"/>
              <a:cs typeface="Futura Condensed ExtraBold" charset="0"/>
            </a:endParaRPr>
          </a:p>
        </p:txBody>
      </p:sp>
      <p:sp>
        <p:nvSpPr>
          <p:cNvPr id="7" name="Footer Placeholder 6"/>
          <p:cNvSpPr>
            <a:spLocks noGrp="1"/>
          </p:cNvSpPr>
          <p:nvPr>
            <p:ph type="ftr" sz="quarter" idx="11"/>
          </p:nvPr>
        </p:nvSpPr>
        <p:spPr/>
        <p:txBody>
          <a:bodyPr/>
          <a:lstStyle/>
          <a:p>
            <a:r>
              <a:rPr lang="en-US" smtClean="0"/>
              <a:t>Kejriwal, Szekely</a:t>
            </a:r>
            <a:endParaRPr lang="en-US"/>
          </a:p>
        </p:txBody>
      </p:sp>
      <p:sp>
        <p:nvSpPr>
          <p:cNvPr id="11" name="Slide Number Placeholder 10"/>
          <p:cNvSpPr>
            <a:spLocks noGrp="1"/>
          </p:cNvSpPr>
          <p:nvPr>
            <p:ph type="sldNum" sz="quarter" idx="12"/>
          </p:nvPr>
        </p:nvSpPr>
        <p:spPr/>
        <p:txBody>
          <a:bodyPr/>
          <a:lstStyle/>
          <a:p>
            <a:fld id="{07185052-16E8-7E4B-9E32-0EAF7D224DD4}" type="slidenum">
              <a:rPr lang="en-US" smtClean="0"/>
              <a:t>96</a:t>
            </a:fld>
            <a:endParaRPr lang="en-US"/>
          </a:p>
        </p:txBody>
      </p:sp>
    </p:spTree>
    <p:extLst>
      <p:ext uri="{BB962C8B-B14F-4D97-AF65-F5344CB8AC3E}">
        <p14:creationId xmlns:p14="http://schemas.microsoft.com/office/powerpoint/2010/main" val="45029284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47A50B-D8A2-4DB3-8749-DDCD3ECA8FEA}"/>
              </a:ext>
            </a:extLst>
          </p:cNvPr>
          <p:cNvSpPr>
            <a:spLocks noGrp="1"/>
          </p:cNvSpPr>
          <p:nvPr>
            <p:ph type="title"/>
          </p:nvPr>
        </p:nvSpPr>
        <p:spPr/>
        <p:txBody>
          <a:bodyPr/>
          <a:lstStyle/>
          <a:p>
            <a:r>
              <a:rPr lang="en-US"/>
              <a:t>After training...</a:t>
            </a:r>
          </a:p>
        </p:txBody>
      </p:sp>
      <p:sp>
        <p:nvSpPr>
          <p:cNvPr id="3" name="Content Placeholder 2">
            <a:extLst>
              <a:ext uri="{FF2B5EF4-FFF2-40B4-BE49-F238E27FC236}">
                <a16:creationId xmlns:a16="http://schemas.microsoft.com/office/drawing/2014/main" xmlns="" id="{1F97588C-2BB9-4AD6-BFE0-52ADEC7371BA}"/>
              </a:ext>
            </a:extLst>
          </p:cNvPr>
          <p:cNvSpPr>
            <a:spLocks noGrp="1"/>
          </p:cNvSpPr>
          <p:nvPr>
            <p:ph idx="1"/>
          </p:nvPr>
        </p:nvSpPr>
        <p:spPr>
          <a:xfrm>
            <a:off x="609600" y="1600203"/>
            <a:ext cx="11582400" cy="5257799"/>
          </a:xfrm>
        </p:spPr>
        <p:txBody>
          <a:bodyPr/>
          <a:lstStyle/>
          <a:p>
            <a:r>
              <a:rPr lang="en-US"/>
              <a:t>Apply classifier i.e. similarity function to </a:t>
            </a:r>
            <a:r>
              <a:rPr lang="en-US">
                <a:solidFill>
                  <a:srgbClr val="FF0000"/>
                </a:solidFill>
              </a:rPr>
              <a:t>every pair</a:t>
            </a:r>
            <a:r>
              <a:rPr lang="en-US"/>
              <a:t> of nodes? </a:t>
            </a:r>
            <a:r>
              <a:rPr lang="en-US">
                <a:solidFill>
                  <a:srgbClr val="FF0000"/>
                </a:solidFill>
              </a:rPr>
              <a:t>Quadratic</a:t>
            </a:r>
            <a:r>
              <a:rPr lang="en-US"/>
              <a:t> complexity!</a:t>
            </a:r>
          </a:p>
          <a:p>
            <a:endParaRPr lang="en-US"/>
          </a:p>
          <a:p>
            <a:endParaRPr lang="en-US"/>
          </a:p>
        </p:txBody>
      </p:sp>
      <p:sp>
        <p:nvSpPr>
          <p:cNvPr id="4" name="Oval 3">
            <a:extLst>
              <a:ext uri="{FF2B5EF4-FFF2-40B4-BE49-F238E27FC236}">
                <a16:creationId xmlns:a16="http://schemas.microsoft.com/office/drawing/2014/main" xmlns="" id="{3C929C44-7F32-40EF-9D50-CDCE1B9E18FD}"/>
              </a:ext>
            </a:extLst>
          </p:cNvPr>
          <p:cNvSpPr/>
          <p:nvPr/>
        </p:nvSpPr>
        <p:spPr>
          <a:xfrm>
            <a:off x="1239623" y="4406163"/>
            <a:ext cx="360609" cy="373487"/>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xmlns="" id="{C7C4BA08-BB19-4C0C-892C-3EC1794AE9B6}"/>
              </a:ext>
            </a:extLst>
          </p:cNvPr>
          <p:cNvSpPr/>
          <p:nvPr/>
        </p:nvSpPr>
        <p:spPr>
          <a:xfrm>
            <a:off x="1820244" y="5017747"/>
            <a:ext cx="360609" cy="37348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xmlns="" id="{DB650D97-1495-4FA2-93F4-B9524256ED03}"/>
              </a:ext>
            </a:extLst>
          </p:cNvPr>
          <p:cNvSpPr/>
          <p:nvPr/>
        </p:nvSpPr>
        <p:spPr>
          <a:xfrm>
            <a:off x="1707018" y="4050139"/>
            <a:ext cx="360609" cy="37348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77AD51B8-C305-4D62-9BDA-9E347E50EE08}"/>
              </a:ext>
            </a:extLst>
          </p:cNvPr>
          <p:cNvSpPr/>
          <p:nvPr/>
        </p:nvSpPr>
        <p:spPr>
          <a:xfrm>
            <a:off x="1331921" y="5569252"/>
            <a:ext cx="360609" cy="37348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6DB5BBCA-7D8A-4416-A724-E8FA82723333}"/>
              </a:ext>
            </a:extLst>
          </p:cNvPr>
          <p:cNvSpPr/>
          <p:nvPr/>
        </p:nvSpPr>
        <p:spPr>
          <a:xfrm>
            <a:off x="2006989" y="5880793"/>
            <a:ext cx="360609" cy="37348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E1C9DEAC-140D-4109-9197-B2924517543D}"/>
              </a:ext>
            </a:extLst>
          </p:cNvPr>
          <p:cNvSpPr/>
          <p:nvPr/>
        </p:nvSpPr>
        <p:spPr>
          <a:xfrm>
            <a:off x="2713775" y="5055308"/>
            <a:ext cx="360609" cy="37348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8502B7F5-13D9-4C49-97EF-BC95C2D91783}"/>
              </a:ext>
            </a:extLst>
          </p:cNvPr>
          <p:cNvSpPr/>
          <p:nvPr/>
        </p:nvSpPr>
        <p:spPr>
          <a:xfrm>
            <a:off x="2996515" y="5507306"/>
            <a:ext cx="360609" cy="373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45EB2FC0-2993-4302-837E-9A063DF7171F}"/>
              </a:ext>
            </a:extLst>
          </p:cNvPr>
          <p:cNvSpPr/>
          <p:nvPr/>
        </p:nvSpPr>
        <p:spPr>
          <a:xfrm>
            <a:off x="2334327" y="4222169"/>
            <a:ext cx="360609" cy="37348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4DDB8F25-E1B8-4C6C-AE84-B97D3D8B2E49}"/>
              </a:ext>
            </a:extLst>
          </p:cNvPr>
          <p:cNvSpPr/>
          <p:nvPr/>
        </p:nvSpPr>
        <p:spPr>
          <a:xfrm>
            <a:off x="3123695" y="4351135"/>
            <a:ext cx="360609" cy="37348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148D203F-1A49-42E8-9558-6DAB183C8991}"/>
              </a:ext>
            </a:extLst>
          </p:cNvPr>
          <p:cNvSpPr/>
          <p:nvPr/>
        </p:nvSpPr>
        <p:spPr>
          <a:xfrm>
            <a:off x="1151616" y="4987707"/>
            <a:ext cx="360609" cy="3734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xmlns="" id="{D2670902-EE1A-4B24-B55B-4EC031F58D00}"/>
              </a:ext>
            </a:extLst>
          </p:cNvPr>
          <p:cNvCxnSpPr>
            <a:stCxn id="4" idx="5"/>
            <a:endCxn id="5" idx="1"/>
          </p:cNvCxnSpPr>
          <p:nvPr/>
        </p:nvCxnSpPr>
        <p:spPr>
          <a:xfrm>
            <a:off x="1547422" y="4724954"/>
            <a:ext cx="325632" cy="34748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6D8D429A-31AB-4A1F-9C2F-60F19ABD9CD4}"/>
              </a:ext>
            </a:extLst>
          </p:cNvPr>
          <p:cNvCxnSpPr>
            <a:cxnSpLocks/>
            <a:stCxn id="11" idx="6"/>
            <a:endCxn id="12" idx="2"/>
          </p:cNvCxnSpPr>
          <p:nvPr/>
        </p:nvCxnSpPr>
        <p:spPr>
          <a:xfrm>
            <a:off x="2694936" y="4408913"/>
            <a:ext cx="428759" cy="128966"/>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E04C618E-F030-4404-9D1E-83F768D9AA3C}"/>
              </a:ext>
            </a:extLst>
          </p:cNvPr>
          <p:cNvCxnSpPr>
            <a:endCxn id="10" idx="2"/>
          </p:cNvCxnSpPr>
          <p:nvPr/>
        </p:nvCxnSpPr>
        <p:spPr>
          <a:xfrm flipV="1">
            <a:off x="1653355" y="5694050"/>
            <a:ext cx="1343160" cy="1199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C29F9B5F-0997-4118-8C1B-68B4F12A4C6F}"/>
              </a:ext>
            </a:extLst>
          </p:cNvPr>
          <p:cNvCxnSpPr>
            <a:stCxn id="7" idx="7"/>
            <a:endCxn id="9" idx="3"/>
          </p:cNvCxnSpPr>
          <p:nvPr/>
        </p:nvCxnSpPr>
        <p:spPr>
          <a:xfrm flipV="1">
            <a:off x="1639720" y="5374099"/>
            <a:ext cx="1126865" cy="2498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0294F71C-2FC4-477A-950C-2D3674C1B9AE}"/>
              </a:ext>
            </a:extLst>
          </p:cNvPr>
          <p:cNvCxnSpPr/>
          <p:nvPr/>
        </p:nvCxnSpPr>
        <p:spPr>
          <a:xfrm>
            <a:off x="3706368" y="4998720"/>
            <a:ext cx="1536192"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DBF11B0F-A9BA-4CF0-972A-DAC2EBD2255F}"/>
                  </a:ext>
                </a:extLst>
              </p:cNvPr>
              <p:cNvSpPr txBox="1"/>
              <p:nvPr/>
            </p:nvSpPr>
            <p:spPr>
              <a:xfrm>
                <a:off x="5540819" y="4067302"/>
                <a:ext cx="1293687"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Futura Condensed ExtraBold" charset="0"/>
                          <a:cs typeface="Futura Condensed ExtraBold" charset="0"/>
                        </a:rPr>
                        <m:t>𝑶</m:t>
                      </m:r>
                      <m:r>
                        <a:rPr lang="en-US" sz="2800" b="1" i="1" smtClean="0">
                          <a:latin typeface="Cambria Math" panose="02040503050406030204" pitchFamily="18" charset="0"/>
                          <a:ea typeface="Futura Condensed ExtraBold" charset="0"/>
                          <a:cs typeface="Futura Condensed ExtraBold" charset="0"/>
                        </a:rPr>
                        <m:t>(</m:t>
                      </m:r>
                      <m:sSup>
                        <m:sSupPr>
                          <m:ctrlPr>
                            <a:rPr lang="en-US" sz="2800" b="1" i="1" smtClean="0">
                              <a:latin typeface="Cambria Math" charset="0"/>
                            </a:rPr>
                          </m:ctrlPr>
                        </m:sSupPr>
                        <m:e>
                          <m:d>
                            <m:dPr>
                              <m:begChr m:val="|"/>
                              <m:endChr m:val="|"/>
                              <m:ctrlPr>
                                <a:rPr lang="en-US" sz="2800" b="1" i="1" smtClean="0">
                                  <a:latin typeface="Cambria Math" charset="0"/>
                                </a:rPr>
                              </m:ctrlPr>
                            </m:dPr>
                            <m:e>
                              <m:r>
                                <a:rPr lang="en-US" sz="2800" b="1" i="1" smtClean="0">
                                  <a:latin typeface="Cambria Math" panose="02040503050406030204" pitchFamily="18" charset="0"/>
                                </a:rPr>
                                <m:t>𝑽</m:t>
                              </m:r>
                            </m:e>
                          </m:d>
                        </m:e>
                        <m:sup>
                          <m:r>
                            <a:rPr lang="en-US" sz="2800" b="1" i="1" smtClean="0">
                              <a:latin typeface="Cambria Math" panose="02040503050406030204" pitchFamily="18" charset="0"/>
                            </a:rPr>
                            <m:t>𝟐</m:t>
                          </m:r>
                        </m:sup>
                      </m:sSup>
                      <m:r>
                        <a:rPr lang="en-US" sz="2800" b="1" i="1" smtClean="0">
                          <a:latin typeface="Cambria Math" panose="02040503050406030204" pitchFamily="18" charset="0"/>
                        </a:rPr>
                        <m:t>)</m:t>
                      </m:r>
                    </m:oMath>
                  </m:oMathPara>
                </a14:m>
                <a:endParaRPr lang="en-US" sz="2800" b="1">
                  <a:latin typeface="Futura Condensed ExtraBold" charset="0"/>
                  <a:ea typeface="Futura Condensed ExtraBold" charset="0"/>
                  <a:cs typeface="Futura Condensed ExtraBold" charset="0"/>
                </a:endParaRPr>
              </a:p>
            </p:txBody>
          </p:sp>
        </mc:Choice>
        <mc:Fallback xmlns="">
          <p:sp>
            <p:nvSpPr>
              <p:cNvPr id="49" name="TextBox 48">
                <a:extLst>
                  <a:ext uri="{FF2B5EF4-FFF2-40B4-BE49-F238E27FC236}">
                    <a16:creationId xmlns:a16="http://schemas.microsoft.com/office/drawing/2014/main" id="{DBF11B0F-A9BA-4CF0-972A-DAC2EBD2255F}"/>
                  </a:ext>
                </a:extLst>
              </p:cNvPr>
              <p:cNvSpPr txBox="1">
                <a:spLocks noRot="1" noChangeAspect="1" noMove="1" noResize="1" noEditPoints="1" noAdjustHandles="1" noChangeArrowheads="1" noChangeShapeType="1" noTextEdit="1"/>
              </p:cNvSpPr>
              <p:nvPr/>
            </p:nvSpPr>
            <p:spPr>
              <a:xfrm>
                <a:off x="5540819" y="4067302"/>
                <a:ext cx="1293687" cy="440633"/>
              </a:xfrm>
              <a:prstGeom prst="rect">
                <a:avLst/>
              </a:prstGeom>
              <a:blipFill>
                <a:blip r:embed="rId2"/>
                <a:stretch>
                  <a:fillRect b="-1389"/>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xmlns="" id="{539148AB-15A6-444C-8814-122B15DD7176}"/>
              </a:ext>
            </a:extLst>
          </p:cNvPr>
          <p:cNvSpPr txBox="1"/>
          <p:nvPr/>
        </p:nvSpPr>
        <p:spPr>
          <a:xfrm>
            <a:off x="5352288" y="4486656"/>
            <a:ext cx="2560320" cy="1384995"/>
          </a:xfrm>
          <a:prstGeom prst="rect">
            <a:avLst/>
          </a:prstGeom>
          <a:noFill/>
        </p:spPr>
        <p:txBody>
          <a:bodyPr wrap="square" rtlCol="0">
            <a:spAutoFit/>
          </a:bodyPr>
          <a:lstStyle/>
          <a:p>
            <a:r>
              <a:rPr lang="en-US" sz="2800" b="1">
                <a:latin typeface="Futura Condensed ExtraBold" charset="0"/>
                <a:ea typeface="Futura Condensed ExtraBold" charset="0"/>
                <a:cs typeface="Futura Condensed ExtraBold" charset="0"/>
              </a:rPr>
              <a:t>applications of similarity function</a:t>
            </a:r>
          </a:p>
        </p:txBody>
      </p:sp>
      <p:cxnSp>
        <p:nvCxnSpPr>
          <p:cNvPr id="51" name="Straight Arrow Connector 50">
            <a:extLst>
              <a:ext uri="{FF2B5EF4-FFF2-40B4-BE49-F238E27FC236}">
                <a16:creationId xmlns:a16="http://schemas.microsoft.com/office/drawing/2014/main" xmlns="" id="{3C3E67F0-B1B8-40BD-829A-D59089A2635F}"/>
              </a:ext>
            </a:extLst>
          </p:cNvPr>
          <p:cNvCxnSpPr/>
          <p:nvPr/>
        </p:nvCxnSpPr>
        <p:spPr>
          <a:xfrm>
            <a:off x="7577328" y="5029200"/>
            <a:ext cx="1536192"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xmlns="" id="{409B36E1-BCB3-4700-B206-83D86CCABE09}"/>
              </a:ext>
            </a:extLst>
          </p:cNvPr>
          <p:cNvSpPr/>
          <p:nvPr/>
        </p:nvSpPr>
        <p:spPr>
          <a:xfrm>
            <a:off x="10571004" y="4416258"/>
            <a:ext cx="360609" cy="37348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xmlns="" id="{C1A2CBA6-08AE-45BD-B5BB-95E2036244E6}"/>
              </a:ext>
            </a:extLst>
          </p:cNvPr>
          <p:cNvSpPr/>
          <p:nvPr/>
        </p:nvSpPr>
        <p:spPr>
          <a:xfrm>
            <a:off x="9509571" y="4416258"/>
            <a:ext cx="360609" cy="37348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xmlns="" id="{07669987-FF7F-465A-BB9C-29E4B56B58B6}"/>
              </a:ext>
            </a:extLst>
          </p:cNvPr>
          <p:cNvSpPr/>
          <p:nvPr/>
        </p:nvSpPr>
        <p:spPr>
          <a:xfrm>
            <a:off x="9533955" y="5100218"/>
            <a:ext cx="360609" cy="37348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xmlns="" id="{BD6B9995-776E-499A-B87D-BEE5C9AD7012}"/>
              </a:ext>
            </a:extLst>
          </p:cNvPr>
          <p:cNvSpPr/>
          <p:nvPr/>
        </p:nvSpPr>
        <p:spPr>
          <a:xfrm>
            <a:off x="10601197" y="5147212"/>
            <a:ext cx="360609" cy="37348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xmlns="" id="{A2FA897D-D28F-43C4-8D57-086551C67501}"/>
              </a:ext>
            </a:extLst>
          </p:cNvPr>
          <p:cNvCxnSpPr>
            <a:endCxn id="52" idx="2"/>
          </p:cNvCxnSpPr>
          <p:nvPr/>
        </p:nvCxnSpPr>
        <p:spPr>
          <a:xfrm flipV="1">
            <a:off x="9870180" y="4603002"/>
            <a:ext cx="700824" cy="12636"/>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39E4FC62-6DCB-438A-B5B9-15F840020701}"/>
              </a:ext>
            </a:extLst>
          </p:cNvPr>
          <p:cNvCxnSpPr/>
          <p:nvPr/>
        </p:nvCxnSpPr>
        <p:spPr>
          <a:xfrm flipV="1">
            <a:off x="9894563" y="5326870"/>
            <a:ext cx="700824" cy="12636"/>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xmlns="" id="{A95244C5-9A0F-4ECA-920D-57C5E60FA29F}"/>
              </a:ext>
            </a:extLst>
          </p:cNvPr>
          <p:cNvSpPr/>
          <p:nvPr/>
        </p:nvSpPr>
        <p:spPr>
          <a:xfrm>
            <a:off x="8956309" y="3683246"/>
            <a:ext cx="3357611" cy="523220"/>
          </a:xfrm>
          <a:prstGeom prst="rect">
            <a:avLst/>
          </a:prstGeom>
        </p:spPr>
        <p:txBody>
          <a:bodyPr wrap="square">
            <a:spAutoFit/>
          </a:bodyPr>
          <a:lstStyle/>
          <a:p>
            <a:r>
              <a:rPr lang="en-US" sz="2800" b="1">
                <a:latin typeface="Futura Condensed ExtraBold" charset="0"/>
                <a:ea typeface="Futura Condensed ExtraBold" charset="0"/>
                <a:cs typeface="Futura Condensed ExtraBold" charset="0"/>
              </a:rPr>
              <a:t>Linked mentions</a:t>
            </a:r>
          </a:p>
        </p:txBody>
      </p:sp>
      <p:sp>
        <p:nvSpPr>
          <p:cNvPr id="18" name="Footer Placeholder 17"/>
          <p:cNvSpPr>
            <a:spLocks noGrp="1"/>
          </p:cNvSpPr>
          <p:nvPr>
            <p:ph type="ftr" sz="quarter" idx="11"/>
          </p:nvPr>
        </p:nvSpPr>
        <p:spPr/>
        <p:txBody>
          <a:bodyPr/>
          <a:lstStyle/>
          <a:p>
            <a:r>
              <a:rPr lang="en-US" smtClean="0"/>
              <a:t>Kejriwal, Szekely</a:t>
            </a:r>
            <a:endParaRPr lang="en-US"/>
          </a:p>
        </p:txBody>
      </p:sp>
      <p:sp>
        <p:nvSpPr>
          <p:cNvPr id="19" name="Slide Number Placeholder 18"/>
          <p:cNvSpPr>
            <a:spLocks noGrp="1"/>
          </p:cNvSpPr>
          <p:nvPr>
            <p:ph type="sldNum" sz="quarter" idx="12"/>
          </p:nvPr>
        </p:nvSpPr>
        <p:spPr/>
        <p:txBody>
          <a:bodyPr/>
          <a:lstStyle/>
          <a:p>
            <a:fld id="{07185052-16E8-7E4B-9E32-0EAF7D224DD4}" type="slidenum">
              <a:rPr lang="en-US" smtClean="0"/>
              <a:t>97</a:t>
            </a:fld>
            <a:endParaRPr lang="en-US"/>
          </a:p>
        </p:txBody>
      </p:sp>
    </p:spTree>
    <p:extLst>
      <p:ext uri="{BB962C8B-B14F-4D97-AF65-F5344CB8AC3E}">
        <p14:creationId xmlns:p14="http://schemas.microsoft.com/office/powerpoint/2010/main" val="33940665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B8696B-0801-45C2-99E0-69665D77E642}"/>
              </a:ext>
            </a:extLst>
          </p:cNvPr>
          <p:cNvSpPr>
            <a:spLocks noGrp="1"/>
          </p:cNvSpPr>
          <p:nvPr>
            <p:ph type="title"/>
          </p:nvPr>
        </p:nvSpPr>
        <p:spPr/>
        <p:txBody>
          <a:bodyPr/>
          <a:lstStyle/>
          <a:p>
            <a:r>
              <a:rPr lang="en-US"/>
              <a:t>Blocking trick</a:t>
            </a:r>
          </a:p>
        </p:txBody>
      </p:sp>
      <p:sp>
        <p:nvSpPr>
          <p:cNvPr id="3" name="Content Placeholder 2">
            <a:extLst>
              <a:ext uri="{FF2B5EF4-FFF2-40B4-BE49-F238E27FC236}">
                <a16:creationId xmlns:a16="http://schemas.microsoft.com/office/drawing/2014/main" xmlns="" id="{20D68686-2EBC-4104-81B2-3D391C6F1DF3}"/>
              </a:ext>
            </a:extLst>
          </p:cNvPr>
          <p:cNvSpPr>
            <a:spLocks noGrp="1"/>
          </p:cNvSpPr>
          <p:nvPr>
            <p:ph idx="1"/>
          </p:nvPr>
        </p:nvSpPr>
        <p:spPr/>
        <p:txBody>
          <a:bodyPr/>
          <a:lstStyle/>
          <a:p>
            <a:r>
              <a:rPr lang="en-US"/>
              <a:t>Like a </a:t>
            </a:r>
            <a:r>
              <a:rPr lang="en-US">
                <a:solidFill>
                  <a:srgbClr val="FF0000"/>
                </a:solidFill>
              </a:rPr>
              <a:t>configurable inverted index</a:t>
            </a:r>
            <a:r>
              <a:rPr lang="en-US"/>
              <a:t> function</a:t>
            </a:r>
          </a:p>
        </p:txBody>
      </p:sp>
      <p:pic>
        <p:nvPicPr>
          <p:cNvPr id="6" name="Picture 5">
            <a:extLst>
              <a:ext uri="{FF2B5EF4-FFF2-40B4-BE49-F238E27FC236}">
                <a16:creationId xmlns:a16="http://schemas.microsoft.com/office/drawing/2014/main" xmlns="" id="{3C3F0D7D-64ED-4F8C-A909-FF3950956ABC}"/>
              </a:ext>
            </a:extLst>
          </p:cNvPr>
          <p:cNvPicPr>
            <a:picLocks noChangeAspect="1"/>
          </p:cNvPicPr>
          <p:nvPr/>
        </p:nvPicPr>
        <p:blipFill>
          <a:blip r:embed="rId2"/>
          <a:stretch>
            <a:fillRect/>
          </a:stretch>
        </p:blipFill>
        <p:spPr>
          <a:xfrm>
            <a:off x="499872" y="2360056"/>
            <a:ext cx="11508386" cy="4248008"/>
          </a:xfrm>
          <a:prstGeom prst="rect">
            <a:avLst/>
          </a:prstGeom>
        </p:spPr>
      </p:pic>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98</a:t>
            </a:fld>
            <a:endParaRPr lang="en-US"/>
          </a:p>
        </p:txBody>
      </p:sp>
    </p:spTree>
    <p:extLst>
      <p:ext uri="{BB962C8B-B14F-4D97-AF65-F5344CB8AC3E}">
        <p14:creationId xmlns:p14="http://schemas.microsoft.com/office/powerpoint/2010/main" val="6911513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4AC1C9-048C-4DB6-837C-9DF6BD72BA60}"/>
              </a:ext>
            </a:extLst>
          </p:cNvPr>
          <p:cNvSpPr>
            <a:spLocks noGrp="1"/>
          </p:cNvSpPr>
          <p:nvPr>
            <p:ph type="title"/>
          </p:nvPr>
        </p:nvSpPr>
        <p:spPr/>
        <p:txBody>
          <a:bodyPr/>
          <a:lstStyle/>
          <a:p>
            <a:r>
              <a:rPr lang="en-US"/>
              <a:t>What is a good blocking key?</a:t>
            </a:r>
          </a:p>
        </p:txBody>
      </p:sp>
      <p:sp>
        <p:nvSpPr>
          <p:cNvPr id="3" name="Content Placeholder 2">
            <a:extLst>
              <a:ext uri="{FF2B5EF4-FFF2-40B4-BE49-F238E27FC236}">
                <a16:creationId xmlns:a16="http://schemas.microsoft.com/office/drawing/2014/main" xmlns="" id="{5D4EDEEB-5543-48EA-8940-8928CB7A61B2}"/>
              </a:ext>
            </a:extLst>
          </p:cNvPr>
          <p:cNvSpPr>
            <a:spLocks noGrp="1"/>
          </p:cNvSpPr>
          <p:nvPr>
            <p:ph idx="1"/>
          </p:nvPr>
        </p:nvSpPr>
        <p:spPr/>
        <p:txBody>
          <a:bodyPr/>
          <a:lstStyle/>
          <a:p>
            <a:r>
              <a:rPr lang="en-US"/>
              <a:t>Achieves high </a:t>
            </a:r>
            <a:r>
              <a:rPr lang="en-US">
                <a:solidFill>
                  <a:srgbClr val="FF0000"/>
                </a:solidFill>
              </a:rPr>
              <a:t>recall</a:t>
            </a:r>
          </a:p>
          <a:p>
            <a:r>
              <a:rPr lang="en-US"/>
              <a:t>Achieves high </a:t>
            </a:r>
            <a:r>
              <a:rPr lang="en-US">
                <a:solidFill>
                  <a:srgbClr val="FF0000"/>
                </a:solidFill>
              </a:rPr>
              <a:t>reduction</a:t>
            </a:r>
          </a:p>
          <a:p>
            <a:r>
              <a:rPr lang="en-US"/>
              <a:t>Good survey on blocking: </a:t>
            </a:r>
            <a:r>
              <a:rPr lang="en-US">
                <a:solidFill>
                  <a:srgbClr val="00B050"/>
                </a:solidFill>
              </a:rPr>
              <a:t>Christen (2012)</a:t>
            </a:r>
          </a:p>
        </p:txBody>
      </p:sp>
      <p:sp>
        <p:nvSpPr>
          <p:cNvPr id="4" name="Footer Placeholder 3"/>
          <p:cNvSpPr>
            <a:spLocks noGrp="1"/>
          </p:cNvSpPr>
          <p:nvPr>
            <p:ph type="ftr" sz="quarter" idx="11"/>
          </p:nvPr>
        </p:nvSpPr>
        <p:spPr/>
        <p:txBody>
          <a:bodyPr/>
          <a:lstStyle/>
          <a:p>
            <a:r>
              <a:rPr lang="en-US" smtClean="0"/>
              <a:t>Kejriwal, Szekely</a:t>
            </a:r>
            <a:endParaRPr lang="en-US"/>
          </a:p>
        </p:txBody>
      </p:sp>
      <p:sp>
        <p:nvSpPr>
          <p:cNvPr id="5" name="Slide Number Placeholder 4"/>
          <p:cNvSpPr>
            <a:spLocks noGrp="1"/>
          </p:cNvSpPr>
          <p:nvPr>
            <p:ph type="sldNum" sz="quarter" idx="12"/>
          </p:nvPr>
        </p:nvSpPr>
        <p:spPr/>
        <p:txBody>
          <a:bodyPr/>
          <a:lstStyle/>
          <a:p>
            <a:fld id="{07185052-16E8-7E4B-9E32-0EAF7D224DD4}" type="slidenum">
              <a:rPr lang="en-US" smtClean="0"/>
              <a:t>99</a:t>
            </a:fld>
            <a:endParaRPr lang="en-US"/>
          </a:p>
        </p:txBody>
      </p:sp>
    </p:spTree>
    <p:extLst>
      <p:ext uri="{BB962C8B-B14F-4D97-AF65-F5344CB8AC3E}">
        <p14:creationId xmlns:p14="http://schemas.microsoft.com/office/powerpoint/2010/main" val="442213844"/>
      </p:ext>
    </p:extLst>
  </p:cSld>
  <p:clrMapOvr>
    <a:masterClrMapping/>
  </p:clrMapOvr>
  <p:timing>
    <p:tnLst>
      <p:par>
        <p:cTn id="1" dur="indefinite" restart="never" nodeType="tmRoot"/>
      </p:par>
    </p:tnLst>
  </p:timing>
</p:sld>
</file>

<file path=ppt/theme/theme1.xml><?xml version="1.0" encoding="utf-8"?>
<a:theme xmlns:a="http://schemas.openxmlformats.org/drawingml/2006/main" name="pedro-futura-red-black">
  <a:themeElements>
    <a:clrScheme name="pedro">
      <a:dk1>
        <a:srgbClr val="000000"/>
      </a:dk1>
      <a:lt1>
        <a:srgbClr val="FFFFFF"/>
      </a:lt1>
      <a:dk2>
        <a:srgbClr val="323232"/>
      </a:dk2>
      <a:lt2>
        <a:srgbClr val="49058D"/>
      </a:lt2>
      <a:accent1>
        <a:srgbClr val="9A0303"/>
      </a:accent1>
      <a:accent2>
        <a:srgbClr val="067F7E"/>
      </a:accent2>
      <a:accent3>
        <a:srgbClr val="3D7207"/>
      </a:accent3>
      <a:accent4>
        <a:srgbClr val="9A0303"/>
      </a:accent4>
      <a:accent5>
        <a:srgbClr val="CC0102"/>
      </a:accent5>
      <a:accent6>
        <a:srgbClr val="A70000"/>
      </a:accent6>
      <a:hlink>
        <a:srgbClr val="1275B5"/>
      </a:hlink>
      <a:folHlink>
        <a:srgbClr val="07619B"/>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rtlCol="0" anchor="ctr">
        <a:noAutofit/>
      </a:bodyPr>
      <a:lstStyle>
        <a:defPPr algn="ctr">
          <a:defRPr sz="2800" smtClean="0">
            <a:solidFill>
              <a:schemeClr val="bg1"/>
            </a:solidFill>
            <a:latin typeface="Futura Medium" charset="0"/>
            <a:ea typeface="Futura Medium" charset="0"/>
            <a:cs typeface="Futura Medium" charset="0"/>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800" b="1" smtClean="0">
            <a:latin typeface="Futura Condensed ExtraBold" charset="0"/>
            <a:ea typeface="Futura Condensed ExtraBold" charset="0"/>
            <a:cs typeface="Futura Condensed ExtraBold" charset="0"/>
          </a:defRPr>
        </a:defPPr>
      </a:lstStyle>
    </a:txDef>
  </a:objectDefaults>
  <a:extraClrSchemeLst/>
  <a:extLst>
    <a:ext uri="{05A4C25C-085E-4340-85A3-A5531E510DB2}">
      <thm15:themeFamily xmlns:thm15="http://schemas.microsoft.com/office/thememl/2012/main" name="pedro-futura-red-black" id="{6B2594CA-6E61-DC49-9061-4B02B4D1531A}" vid="{585AE6B4-7D38-C741-AA18-026836D8E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pedro-futura-red-black</Template>
  <TotalTime>5562</TotalTime>
  <Words>4760</Words>
  <Application>Microsoft Macintosh PowerPoint</Application>
  <PresentationFormat>Widescreen</PresentationFormat>
  <Paragraphs>1378</Paragraphs>
  <Slides>134</Slides>
  <Notes>62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134</vt:i4>
      </vt:variant>
    </vt:vector>
  </HeadingPairs>
  <TitlesOfParts>
    <vt:vector size="147" baseType="lpstr">
      <vt:lpstr>Calibri</vt:lpstr>
      <vt:lpstr>Cambria Math</vt:lpstr>
      <vt:lpstr>Futura Condensed ExtraBold</vt:lpstr>
      <vt:lpstr>Futura Condensed Medium</vt:lpstr>
      <vt:lpstr>Futura Medium</vt:lpstr>
      <vt:lpstr>Gill Sans</vt:lpstr>
      <vt:lpstr>Gill Sans MT</vt:lpstr>
      <vt:lpstr>ＭＳ Ｐゴシック</vt:lpstr>
      <vt:lpstr>Palatino</vt:lpstr>
      <vt:lpstr>Times New Roman</vt:lpstr>
      <vt:lpstr>Wingdings</vt:lpstr>
      <vt:lpstr>Arial</vt:lpstr>
      <vt:lpstr>pedro-futura-red-black</vt:lpstr>
      <vt:lpstr>Data mining in unusual domains with information-rich knowledge graph construction, inference and search</vt:lpstr>
      <vt:lpstr>Agenda</vt:lpstr>
      <vt:lpstr>Unusual domains</vt:lpstr>
      <vt:lpstr>Disaster Assistance In Regions Using Low Resource Languages</vt:lpstr>
      <vt:lpstr>Identify Illegal Firearm Sales</vt:lpstr>
      <vt:lpstr>Identify Counterfeit Electronics Vendors</vt:lpstr>
      <vt:lpstr>Identify Narcotics Vendors In The Dark Web</vt:lpstr>
      <vt:lpstr>Combat Fraud In The Penny Stock Market</vt:lpstr>
      <vt:lpstr>Identify Human-Trafficking Victims &amp; Prosecute Traffickers</vt:lpstr>
      <vt:lpstr>PowerPoint Presentation</vt:lpstr>
      <vt:lpstr>Find Locations Where An Escort Was Advertised</vt:lpstr>
      <vt:lpstr>Number Of HT Investigations Increased</vt:lpstr>
      <vt:lpstr>PowerPoint Presentation</vt:lpstr>
      <vt:lpstr>PowerPoint Presentation</vt:lpstr>
      <vt:lpstr>PowerPoint Presentation</vt:lpstr>
      <vt:lpstr>PowerPoint Presentation</vt:lpstr>
      <vt:lpstr>PowerPoint Presentation</vt:lpstr>
      <vt:lpstr>Two guiding questions</vt:lpstr>
      <vt:lpstr>PowerPoint Presentation</vt:lpstr>
      <vt:lpstr>KG Definition</vt:lpstr>
      <vt:lpstr>Simplest Knowledge Graph</vt:lpstr>
      <vt:lpstr>Simple, But Useful KG</vt:lpstr>
      <vt:lpstr>Semantic Web KG (RDF/OWL)</vt:lpstr>
      <vt:lpstr>“Ideal” KG</vt:lpstr>
      <vt:lpstr>PowerPoint Presentation</vt:lpstr>
      <vt:lpstr>Ontologies?</vt:lpstr>
      <vt:lpstr>Ontologies?</vt:lpstr>
      <vt:lpstr>Ontologies?</vt:lpstr>
      <vt:lpstr>PowerPoint Presentation</vt:lpstr>
      <vt:lpstr>Serializing Knowledge Graphs</vt:lpstr>
      <vt:lpstr>Popularity Ranking Of Graph Databases</vt:lpstr>
      <vt:lpstr>ElasticSearch, MongoDB &amp; Neo4J Have Wide Adoption</vt:lpstr>
      <vt:lpstr>PowerPoint Presentation</vt:lpstr>
      <vt:lpstr>PowerPoint Presentation</vt:lpstr>
      <vt:lpstr>DBpedia RDF graph derived from Wikipedia http://wiki.dbpedia.org/</vt:lpstr>
      <vt:lpstr>YAGO Knowledge Base http://www.mpi-inf.mpg.de/departments/databases-and-information-systems/research/yago-naga/yago/downloads</vt:lpstr>
      <vt:lpstr>Wikidata The ”wikipedia” of data https://www.wikidata.org/wiki/Wikidata:Main_Page</vt:lpstr>
      <vt:lpstr>Google Knowledge Graph</vt:lpstr>
      <vt:lpstr>Other Knowledge Graphs</vt:lpstr>
      <vt:lpstr>Knowledge ‘base’ vs ‘graph’</vt:lpstr>
      <vt:lpstr>Why Knowledge Graphs? Combine advantages of databases and unstructured text</vt:lpstr>
      <vt:lpstr>PowerPoint Presentation</vt:lpstr>
      <vt:lpstr>Knowledge Graphs In Unusual Domains Many challenges (and frontier research questions)!</vt:lpstr>
      <vt:lpstr>KG For Unusual Domains Entities + properties + provenance + confidence + qualifiers</vt:lpstr>
      <vt:lpstr>KG For Unusual Domains Entities + properties + provenance + confidence + qualifiers</vt:lpstr>
      <vt:lpstr>Knowledge Graph Construction</vt:lpstr>
      <vt:lpstr>PowerPoint Presentation</vt:lpstr>
      <vt:lpstr>KG Construction Problem</vt:lpstr>
      <vt:lpstr>Steps To Build a KG</vt:lpstr>
      <vt:lpstr>PowerPoint Presentation</vt:lpstr>
      <vt:lpstr>The web is very BIG</vt:lpstr>
      <vt:lpstr>We can only get a tiny part</vt:lpstr>
      <vt:lpstr>Crawling Research Challenges</vt:lpstr>
      <vt:lpstr>Crawling Tools</vt:lpstr>
      <vt:lpstr>Unusual Domains Have Long Tails</vt:lpstr>
      <vt:lpstr>PowerPoint Presentation</vt:lpstr>
      <vt:lpstr>Information Extraction (IE)</vt:lpstr>
      <vt:lpstr>IE On The Web Is Challenging</vt:lpstr>
      <vt:lpstr>Dimensions of IE</vt:lpstr>
      <vt:lpstr>Document Features</vt:lpstr>
      <vt:lpstr>Scope</vt:lpstr>
      <vt:lpstr>Pattern Complexity E.g., word patterns</vt:lpstr>
      <vt:lpstr>small amount of relevant content irrelevant content very similar to relevant content</vt:lpstr>
      <vt:lpstr>IE In Unusal Domains Full spectrum of in all dimensions</vt:lpstr>
      <vt:lpstr>PowerPoint Presentation</vt:lpstr>
      <vt:lpstr>Practical Considerations</vt:lpstr>
      <vt:lpstr>Practical IE Technologies</vt:lpstr>
      <vt:lpstr>PowerPoint Presentation</vt:lpstr>
      <vt:lpstr>Microcap Stock Fraud</vt:lpstr>
      <vt:lpstr>Most Relevant Websites</vt:lpstr>
      <vt:lpstr>Microcap Fraud Ontology defined by two SEC users in 45 minutes</vt:lpstr>
      <vt:lpstr>myDIG Demo setting up a new domain (after crawling)</vt:lpstr>
      <vt:lpstr>Featured Extractors</vt:lpstr>
      <vt:lpstr>PowerPoint Presentation</vt:lpstr>
      <vt:lpstr>PowerPoint Presentation</vt:lpstr>
      <vt:lpstr>Inferlink Extractor</vt:lpstr>
      <vt:lpstr>Inferlink Extraction Accuracy firearms domain, 10 websites, 5 pages each</vt:lpstr>
      <vt:lpstr>Glossary Extraction</vt:lpstr>
      <vt:lpstr>Extraction Using Regular Expressions </vt:lpstr>
      <vt:lpstr>NLP Rule-Based Extraction</vt:lpstr>
      <vt:lpstr>Named Entity Recognizers</vt:lpstr>
      <vt:lpstr>myDIG: A KG Construction Toolkit Python, MIT license, https://github.com/usc-isi-i2</vt:lpstr>
      <vt:lpstr>Knowledge Graph Completion</vt:lpstr>
      <vt:lpstr>Problem </vt:lpstr>
      <vt:lpstr>Some solutions we’ll cover today</vt:lpstr>
      <vt:lpstr>Entity Resolution (ER)</vt:lpstr>
      <vt:lpstr>Entity Resolution (ER)</vt:lpstr>
      <vt:lpstr>Example: Linking Dbpedia to Freebase</vt:lpstr>
      <vt:lpstr>Knowledge graphs contain duplicate entities</vt:lpstr>
      <vt:lpstr>Knowledge graph nodes are multi-type</vt:lpstr>
      <vt:lpstr>How to do ER?</vt:lpstr>
      <vt:lpstr>With graph representation</vt:lpstr>
      <vt:lpstr>Example (co-authorship)</vt:lpstr>
      <vt:lpstr>Feature functions - I</vt:lpstr>
      <vt:lpstr>Feature functions - II</vt:lpstr>
      <vt:lpstr>Learnable string similarity</vt:lpstr>
      <vt:lpstr>After training...</vt:lpstr>
      <vt:lpstr>Blocking trick</vt:lpstr>
      <vt:lpstr>What is a good blocking key?</vt:lpstr>
      <vt:lpstr>How do we learn a good blocking key?</vt:lpstr>
      <vt:lpstr>Putting it together: two-step ER</vt:lpstr>
      <vt:lpstr>ER packages</vt:lpstr>
      <vt:lpstr>Not all attributes are equal</vt:lpstr>
      <vt:lpstr>Domain knowledge</vt:lpstr>
      <vt:lpstr>Probabilistic Soft Logic (PSL)</vt:lpstr>
      <vt:lpstr>Practical methods to resolve logic/probability dilemma</vt:lpstr>
      <vt:lpstr>Intuitive example (PSL)</vt:lpstr>
      <vt:lpstr>Why PSL?</vt:lpstr>
      <vt:lpstr>Probabilistic Soft Logic (PSL)</vt:lpstr>
      <vt:lpstr>Rules need to be pre-specified</vt:lpstr>
      <vt:lpstr>Case Study: Toponym Resolution </vt:lpstr>
      <vt:lpstr>Rules for toponym resolution</vt:lpstr>
      <vt:lpstr>Knowledge Graphs in Latent Space</vt:lpstr>
      <vt:lpstr>Low-dimensional vector spaces</vt:lpstr>
      <vt:lpstr>Knowledge graph embeddings</vt:lpstr>
      <vt:lpstr>Objective/loss/energy functions</vt:lpstr>
      <vt:lpstr>Existing work</vt:lpstr>
      <vt:lpstr>Application 1: Triples completion</vt:lpstr>
      <vt:lpstr>Application 2: Triples classification</vt:lpstr>
      <vt:lpstr>Code availability</vt:lpstr>
      <vt:lpstr>Application 3: Featurizing nodes</vt:lpstr>
      <vt:lpstr>Features encode spatial proximity</vt:lpstr>
      <vt:lpstr>In unusual domains...</vt:lpstr>
      <vt:lpstr>Searching Knowledge Graphs</vt:lpstr>
      <vt:lpstr>Motivation</vt:lpstr>
      <vt:lpstr>Keyword vs. faceted search</vt:lpstr>
      <vt:lpstr>PowerPoint Presentation</vt:lpstr>
      <vt:lpstr>Other kinds of search: many research opportunities</vt:lpstr>
      <vt:lpstr>Key technique: Query reformulation</vt:lpstr>
      <vt:lpstr>Semantic Query Reformulation</vt:lpstr>
      <vt:lpstr>Other applicable techniques</vt:lpstr>
      <vt:lpstr>Wrap up and review</vt:lpstr>
      <vt:lpstr>Summary</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in unusual domains with information-rich knowledge graph construction, inference and search</dc:title>
  <dc:creator>Microsoft Office User</dc:creator>
  <cp:lastModifiedBy>Pedro Szekely</cp:lastModifiedBy>
  <cp:revision>161</cp:revision>
  <cp:lastPrinted>2017-08-13T00:13:19Z</cp:lastPrinted>
  <dcterms:created xsi:type="dcterms:W3CDTF">2017-06-17T00:50:00Z</dcterms:created>
  <dcterms:modified xsi:type="dcterms:W3CDTF">2017-08-13T00:17:03Z</dcterms:modified>
</cp:coreProperties>
</file>